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39" r:id="rId1"/>
  </p:sldMasterIdLst>
  <p:notesMasterIdLst>
    <p:notesMasterId r:id="rId15"/>
  </p:notesMasterIdLst>
  <p:sldIdLst>
    <p:sldId id="256" r:id="rId2"/>
    <p:sldId id="257" r:id="rId3"/>
    <p:sldId id="258" r:id="rId4"/>
    <p:sldId id="259" r:id="rId5"/>
    <p:sldId id="267" r:id="rId6"/>
    <p:sldId id="272" r:id="rId7"/>
    <p:sldId id="260" r:id="rId8"/>
    <p:sldId id="261" r:id="rId9"/>
    <p:sldId id="262" r:id="rId10"/>
    <p:sldId id="264" r:id="rId11"/>
    <p:sldId id="265" r:id="rId12"/>
    <p:sldId id="268" r:id="rId13"/>
    <p:sldId id="270" r:id="rId14"/>
  </p:sldIdLst>
  <p:sldSz cx="14630400" cy="8229600"/>
  <p:notesSz cx="8229600" cy="14630400"/>
  <p:embeddedFontLst>
    <p:embeddedFont>
      <p:font typeface="Gelasio" panose="020B0604020202020204" charset="0"/>
      <p:regular r:id="rId16"/>
    </p:embeddedFont>
    <p:embeddedFont>
      <p:font typeface="Gelasio Semi Bold" panose="020B0604020202020204" charset="0"/>
      <p:regular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4" d="100"/>
          <a:sy n="64" d="100"/>
        </p:scale>
        <p:origin x="82"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ddirala saranya" userId="be21959c2cda2b4d" providerId="LiveId" clId="{BB3569E6-1ACF-427C-BFEF-ABFF180D1B87}"/>
    <pc:docChg chg="custSel modSld">
      <pc:chgData name="maddirala saranya" userId="be21959c2cda2b4d" providerId="LiveId" clId="{BB3569E6-1ACF-427C-BFEF-ABFF180D1B87}" dt="2025-06-12T04:44:53.033" v="13" actId="14100"/>
      <pc:docMkLst>
        <pc:docMk/>
      </pc:docMkLst>
      <pc:sldChg chg="addSp delSp modSp mod">
        <pc:chgData name="maddirala saranya" userId="be21959c2cda2b4d" providerId="LiveId" clId="{BB3569E6-1ACF-427C-BFEF-ABFF180D1B87}" dt="2025-06-12T04:33:31.323" v="4" actId="1076"/>
        <pc:sldMkLst>
          <pc:docMk/>
          <pc:sldMk cId="0" sldId="256"/>
        </pc:sldMkLst>
        <pc:spChg chg="add mod">
          <ac:chgData name="maddirala saranya" userId="be21959c2cda2b4d" providerId="LiveId" clId="{BB3569E6-1ACF-427C-BFEF-ABFF180D1B87}" dt="2025-06-12T04:33:31.323" v="4" actId="1076"/>
          <ac:spMkLst>
            <pc:docMk/>
            <pc:sldMk cId="0" sldId="256"/>
            <ac:spMk id="15" creationId="{8EF665BC-C4B2-5439-8AF0-8989A5DD4C4C}"/>
          </ac:spMkLst>
        </pc:spChg>
        <pc:spChg chg="del">
          <ac:chgData name="maddirala saranya" userId="be21959c2cda2b4d" providerId="LiveId" clId="{BB3569E6-1ACF-427C-BFEF-ABFF180D1B87}" dt="2025-06-12T04:33:13.604" v="0" actId="478"/>
          <ac:spMkLst>
            <pc:docMk/>
            <pc:sldMk cId="0" sldId="256"/>
            <ac:spMk id="16" creationId="{66253873-69F3-D8F5-4C5C-090106696A33}"/>
          </ac:spMkLst>
        </pc:spChg>
      </pc:sldChg>
      <pc:sldChg chg="modSp mod">
        <pc:chgData name="maddirala saranya" userId="be21959c2cda2b4d" providerId="LiveId" clId="{BB3569E6-1ACF-427C-BFEF-ABFF180D1B87}" dt="2025-06-12T04:44:53.033" v="13" actId="14100"/>
        <pc:sldMkLst>
          <pc:docMk/>
          <pc:sldMk cId="0" sldId="260"/>
        </pc:sldMkLst>
        <pc:graphicFrameChg chg="mod modGraphic">
          <ac:chgData name="maddirala saranya" userId="be21959c2cda2b4d" providerId="LiveId" clId="{BB3569E6-1ACF-427C-BFEF-ABFF180D1B87}" dt="2025-06-12T04:44:53.033" v="13" actId="14100"/>
          <ac:graphicFrameMkLst>
            <pc:docMk/>
            <pc:sldMk cId="0" sldId="260"/>
            <ac:graphicFrameMk id="17" creationId="{37C00507-5386-77AD-AB0E-EF4608ED09A1}"/>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7820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385113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750133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52219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0471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9707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41235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7268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88597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3905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4217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780299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0385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015934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934361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40583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686488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272359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04285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B61BEF0D-F0BB-DE4B-95CE-6DB70DBA9567}" type="datetimeFigureOut">
              <a:rPr lang="en-US" smtClean="0"/>
              <a:pPr/>
              <a:t>6/12/2025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2537719"/>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 id="2147483856" r:id="rId17"/>
    <p:sldLayoutId id="2147483857" r:id="rId18"/>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3.png"/><Relationship Id="rId1" Type="http://schemas.openxmlformats.org/officeDocument/2006/relationships/slideLayout" Target="../slideLayouts/slideLayout18.xml"/><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5" Type="http://schemas.openxmlformats.org/officeDocument/2006/relationships/image" Target="../media/image3.jpg"/><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image" Target="../media/image5.png"/><Relationship Id="rId7"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image" Target="../media/image3.jpg"/><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292186" y="1659255"/>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  </a:t>
            </a:r>
            <a:endParaRPr lang="en-US" sz="4450" dirty="0"/>
          </a:p>
        </p:txBody>
      </p:sp>
      <p:sp>
        <p:nvSpPr>
          <p:cNvPr id="5" name="Text 1"/>
          <p:cNvSpPr/>
          <p:nvPr/>
        </p:nvSpPr>
        <p:spPr>
          <a:xfrm>
            <a:off x="1735870" y="1970243"/>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 </a:t>
            </a:r>
            <a:r>
              <a:rPr lang="en-US" sz="4450" u="sng" dirty="0">
                <a:solidFill>
                  <a:srgbClr val="484237"/>
                </a:solidFill>
                <a:latin typeface="Gelasio Semi Bold" pitchFamily="34" charset="0"/>
                <a:ea typeface="Gelasio Semi Bold" pitchFamily="34" charset="-122"/>
                <a:cs typeface="Gelasio Semi Bold" pitchFamily="34" charset="-120"/>
              </a:rPr>
              <a:t>Team Tournament</a:t>
            </a:r>
            <a:endParaRPr lang="en-US" sz="4450" dirty="0"/>
          </a:p>
        </p:txBody>
      </p:sp>
      <p:sp>
        <p:nvSpPr>
          <p:cNvPr id="6" name="Text 2"/>
          <p:cNvSpPr/>
          <p:nvPr/>
        </p:nvSpPr>
        <p:spPr>
          <a:xfrm>
            <a:off x="683444" y="3114214"/>
            <a:ext cx="7556421" cy="362903"/>
          </a:xfrm>
          <a:prstGeom prst="rect">
            <a:avLst/>
          </a:prstGeom>
          <a:noFill/>
          <a:ln/>
        </p:spPr>
        <p:txBody>
          <a:bodyPr wrap="none" lIns="0" tIns="0" rIns="0" bIns="0" rtlCol="0" anchor="t"/>
          <a:lstStyle/>
          <a:p>
            <a:pPr marL="0" indent="0" algn="ctr">
              <a:lnSpc>
                <a:spcPts val="2850"/>
              </a:lnSpc>
              <a:buNone/>
            </a:pPr>
            <a:r>
              <a:rPr lang="en-US" sz="2000" dirty="0" err="1">
                <a:latin typeface="Gelasio" pitchFamily="34" charset="0"/>
                <a:ea typeface="Gelasio" pitchFamily="34" charset="-122"/>
                <a:cs typeface="Gelasio" pitchFamily="34" charset="-120"/>
              </a:rPr>
              <a:t>V.Rishitha</a:t>
            </a:r>
            <a:r>
              <a:rPr lang="en-US" sz="2000" dirty="0">
                <a:latin typeface="Gelasio" pitchFamily="34" charset="0"/>
                <a:ea typeface="Gelasio" pitchFamily="34" charset="-122"/>
                <a:cs typeface="Gelasio" pitchFamily="34" charset="-120"/>
              </a:rPr>
              <a:t>- 24wh1a6621</a:t>
            </a:r>
            <a:endParaRPr lang="en-US" sz="2000" dirty="0"/>
          </a:p>
        </p:txBody>
      </p:sp>
      <p:sp>
        <p:nvSpPr>
          <p:cNvPr id="7" name="Text 3"/>
          <p:cNvSpPr/>
          <p:nvPr/>
        </p:nvSpPr>
        <p:spPr>
          <a:xfrm>
            <a:off x="792954" y="3845154"/>
            <a:ext cx="7556421" cy="362903"/>
          </a:xfrm>
          <a:prstGeom prst="rect">
            <a:avLst/>
          </a:prstGeom>
          <a:noFill/>
          <a:ln/>
        </p:spPr>
        <p:txBody>
          <a:bodyPr wrap="none" lIns="0" tIns="0" rIns="0" bIns="0" rtlCol="0" anchor="t"/>
          <a:lstStyle/>
          <a:p>
            <a:pPr marL="0" indent="0" algn="ctr">
              <a:lnSpc>
                <a:spcPts val="2850"/>
              </a:lnSpc>
              <a:buNone/>
            </a:pPr>
            <a:r>
              <a:rPr lang="en-US" sz="2000" dirty="0">
                <a:latin typeface="Gelasio" pitchFamily="34" charset="0"/>
                <a:ea typeface="Gelasio" pitchFamily="34" charset="-122"/>
                <a:cs typeface="Gelasio" pitchFamily="34" charset="-120"/>
              </a:rPr>
              <a:t>S.Surakshitha- 24wh1a6622</a:t>
            </a:r>
            <a:endParaRPr lang="en-US" sz="2000" dirty="0"/>
          </a:p>
        </p:txBody>
      </p:sp>
      <p:sp>
        <p:nvSpPr>
          <p:cNvPr id="8" name="Text 4"/>
          <p:cNvSpPr/>
          <p:nvPr/>
        </p:nvSpPr>
        <p:spPr>
          <a:xfrm>
            <a:off x="683444" y="4455542"/>
            <a:ext cx="7556421" cy="362903"/>
          </a:xfrm>
          <a:prstGeom prst="rect">
            <a:avLst/>
          </a:prstGeom>
          <a:noFill/>
          <a:ln/>
        </p:spPr>
        <p:txBody>
          <a:bodyPr wrap="none" lIns="0" tIns="0" rIns="0" bIns="0" rtlCol="0" anchor="t"/>
          <a:lstStyle/>
          <a:p>
            <a:pPr algn="ctr">
              <a:lnSpc>
                <a:spcPts val="2850"/>
              </a:lnSpc>
            </a:pPr>
            <a:r>
              <a:rPr lang="en-US" sz="2000" dirty="0" err="1">
                <a:latin typeface="Gelasio" pitchFamily="34" charset="0"/>
                <a:ea typeface="Gelasio" pitchFamily="34" charset="-122"/>
                <a:cs typeface="Gelasio" pitchFamily="34" charset="-120"/>
              </a:rPr>
              <a:t>J.Bharani</a:t>
            </a:r>
            <a:r>
              <a:rPr lang="en-US" sz="2000" dirty="0">
                <a:latin typeface="Gelasio" pitchFamily="34" charset="0"/>
                <a:ea typeface="Gelasio" pitchFamily="34" charset="-122"/>
                <a:cs typeface="Gelasio" pitchFamily="34" charset="-120"/>
              </a:rPr>
              <a:t>- 24wh1a6623</a:t>
            </a:r>
            <a:endParaRPr lang="en-US" sz="2000" dirty="0"/>
          </a:p>
        </p:txBody>
      </p:sp>
      <p:sp>
        <p:nvSpPr>
          <p:cNvPr id="9" name="Text 5"/>
          <p:cNvSpPr/>
          <p:nvPr/>
        </p:nvSpPr>
        <p:spPr>
          <a:xfrm>
            <a:off x="683444" y="5101500"/>
            <a:ext cx="7556421" cy="362903"/>
          </a:xfrm>
          <a:prstGeom prst="rect">
            <a:avLst/>
          </a:prstGeom>
          <a:noFill/>
          <a:ln/>
        </p:spPr>
        <p:txBody>
          <a:bodyPr wrap="none" lIns="0" tIns="0" rIns="0" bIns="0" rtlCol="0" anchor="t"/>
          <a:lstStyle/>
          <a:p>
            <a:pPr algn="ctr">
              <a:lnSpc>
                <a:spcPts val="2850"/>
              </a:lnSpc>
            </a:pPr>
            <a:r>
              <a:rPr lang="en-US" sz="2000" dirty="0" err="1">
                <a:latin typeface="Gelasio" pitchFamily="34" charset="0"/>
                <a:ea typeface="Gelasio" pitchFamily="34" charset="-122"/>
                <a:cs typeface="Gelasio" pitchFamily="34" charset="-120"/>
              </a:rPr>
              <a:t>M.Saranya</a:t>
            </a:r>
            <a:r>
              <a:rPr lang="en-US" sz="2000" dirty="0">
                <a:latin typeface="Gelasio" pitchFamily="34" charset="0"/>
                <a:ea typeface="Gelasio" pitchFamily="34" charset="-122"/>
                <a:cs typeface="Gelasio" pitchFamily="34" charset="-120"/>
              </a:rPr>
              <a:t>- 24wh1a6624</a:t>
            </a:r>
            <a:endParaRPr lang="en-US" sz="2000" dirty="0"/>
          </a:p>
        </p:txBody>
      </p:sp>
      <p:sp>
        <p:nvSpPr>
          <p:cNvPr id="10" name="Text 6"/>
          <p:cNvSpPr/>
          <p:nvPr/>
        </p:nvSpPr>
        <p:spPr>
          <a:xfrm>
            <a:off x="683443" y="5716357"/>
            <a:ext cx="7556421" cy="362903"/>
          </a:xfrm>
          <a:prstGeom prst="rect">
            <a:avLst/>
          </a:prstGeom>
          <a:noFill/>
          <a:ln/>
        </p:spPr>
        <p:txBody>
          <a:bodyPr wrap="none" lIns="0" tIns="0" rIns="0" bIns="0" rtlCol="0" anchor="t"/>
          <a:lstStyle/>
          <a:p>
            <a:pPr algn="ctr">
              <a:lnSpc>
                <a:spcPts val="2850"/>
              </a:lnSpc>
            </a:pPr>
            <a:r>
              <a:rPr lang="en-US" sz="2000" dirty="0" err="1">
                <a:latin typeface="Gelasio" pitchFamily="34" charset="0"/>
                <a:ea typeface="Gelasio" pitchFamily="34" charset="-122"/>
                <a:cs typeface="Gelasio" pitchFamily="34" charset="-120"/>
              </a:rPr>
              <a:t>E.Shivani</a:t>
            </a:r>
            <a:r>
              <a:rPr lang="en-US" sz="2000" dirty="0">
                <a:latin typeface="Gelasio" pitchFamily="34" charset="0"/>
                <a:ea typeface="Gelasio" pitchFamily="34" charset="-122"/>
                <a:cs typeface="Gelasio" pitchFamily="34" charset="-120"/>
              </a:rPr>
              <a:t>- 24wh1a6625</a:t>
            </a:r>
          </a:p>
          <a:p>
            <a:pPr algn="ctr">
              <a:lnSpc>
                <a:spcPts val="2850"/>
              </a:lnSpc>
            </a:pPr>
            <a:endParaRPr lang="en-US" sz="2000" dirty="0">
              <a:latin typeface="Gelasio" pitchFamily="34" charset="0"/>
              <a:cs typeface="Gelasio" pitchFamily="34" charset="-120"/>
            </a:endParaRPr>
          </a:p>
          <a:p>
            <a:pPr algn="ctr">
              <a:lnSpc>
                <a:spcPts val="2850"/>
              </a:lnSpc>
            </a:pPr>
            <a:endParaRPr lang="en-US" sz="2000" dirty="0">
              <a:latin typeface="Gelasio" pitchFamily="34" charset="0"/>
              <a:cs typeface="Gelasio" pitchFamily="34" charset="-120"/>
            </a:endParaRPr>
          </a:p>
          <a:p>
            <a:pPr algn="ctr">
              <a:lnSpc>
                <a:spcPts val="2850"/>
              </a:lnSpc>
            </a:pPr>
            <a:endParaRPr lang="en-US" sz="2000" dirty="0"/>
          </a:p>
        </p:txBody>
      </p:sp>
      <p:sp>
        <p:nvSpPr>
          <p:cNvPr id="11" name="Google Shape;92;p1">
            <a:extLst>
              <a:ext uri="{FF2B5EF4-FFF2-40B4-BE49-F238E27FC236}">
                <a16:creationId xmlns:a16="http://schemas.microsoft.com/office/drawing/2014/main" id="{BC511E0E-FF62-D772-6137-49A09B2BE62E}"/>
              </a:ext>
            </a:extLst>
          </p:cNvPr>
          <p:cNvSpPr txBox="1"/>
          <p:nvPr/>
        </p:nvSpPr>
        <p:spPr>
          <a:xfrm>
            <a:off x="1448737" y="538233"/>
            <a:ext cx="6557400" cy="400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000" b="1" i="0" u="none" strike="noStrike" cap="none">
                <a:solidFill>
                  <a:schemeClr val="dk1"/>
                </a:solidFill>
                <a:latin typeface="Times New Roman"/>
                <a:ea typeface="Times New Roman"/>
                <a:cs typeface="Times New Roman"/>
                <a:sym typeface="Times New Roman"/>
              </a:rPr>
              <a:t>BVRIT HYDERABAD College of Engineering for Women</a:t>
            </a:r>
            <a:endParaRPr/>
          </a:p>
        </p:txBody>
      </p:sp>
      <p:sp>
        <p:nvSpPr>
          <p:cNvPr id="12" name="Google Shape;95;p1">
            <a:extLst>
              <a:ext uri="{FF2B5EF4-FFF2-40B4-BE49-F238E27FC236}">
                <a16:creationId xmlns:a16="http://schemas.microsoft.com/office/drawing/2014/main" id="{002E06CC-FB47-6C0A-D4EE-56E17D0B341E}"/>
              </a:ext>
            </a:extLst>
          </p:cNvPr>
          <p:cNvSpPr/>
          <p:nvPr/>
        </p:nvSpPr>
        <p:spPr>
          <a:xfrm>
            <a:off x="2611333" y="939047"/>
            <a:ext cx="391966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1800" b="1" dirty="0">
                <a:solidFill>
                  <a:schemeClr val="tx1"/>
                </a:solidFill>
                <a:latin typeface="Calibri"/>
                <a:ea typeface="Calibri"/>
                <a:cs typeface="Calibri"/>
                <a:sym typeface="Calibri"/>
              </a:rPr>
              <a:t>Department of Information Technology</a:t>
            </a:r>
            <a:endParaRPr dirty="0">
              <a:solidFill>
                <a:schemeClr val="tx1"/>
              </a:solidFill>
            </a:endParaRPr>
          </a:p>
        </p:txBody>
      </p:sp>
      <p:pic>
        <p:nvPicPr>
          <p:cNvPr id="13" name="Picture 12">
            <a:extLst>
              <a:ext uri="{FF2B5EF4-FFF2-40B4-BE49-F238E27FC236}">
                <a16:creationId xmlns:a16="http://schemas.microsoft.com/office/drawing/2014/main" id="{B1CF670D-9AF2-7725-93AC-CF61136AED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406" y="428269"/>
            <a:ext cx="608076" cy="880110"/>
          </a:xfrm>
          <a:prstGeom prst="rect">
            <a:avLst/>
          </a:prstGeom>
        </p:spPr>
      </p:pic>
      <p:pic>
        <p:nvPicPr>
          <p:cNvPr id="14" name="Google Shape;93;p1">
            <a:extLst>
              <a:ext uri="{FF2B5EF4-FFF2-40B4-BE49-F238E27FC236}">
                <a16:creationId xmlns:a16="http://schemas.microsoft.com/office/drawing/2014/main" id="{64044D4D-11AE-30AA-16BE-D9C106821D4C}"/>
              </a:ext>
            </a:extLst>
          </p:cNvPr>
          <p:cNvPicPr preferRelativeResize="0"/>
          <p:nvPr/>
        </p:nvPicPr>
        <p:blipFill rotWithShape="1">
          <a:blip r:embed="rId5">
            <a:alphaModFix/>
          </a:blip>
          <a:srcRect/>
          <a:stretch/>
        </p:blipFill>
        <p:spPr>
          <a:xfrm>
            <a:off x="8099405" y="317779"/>
            <a:ext cx="795338" cy="990600"/>
          </a:xfrm>
          <a:prstGeom prst="rect">
            <a:avLst/>
          </a:prstGeom>
          <a:noFill/>
          <a:ln>
            <a:noFill/>
          </a:ln>
        </p:spPr>
      </p:pic>
      <p:sp>
        <p:nvSpPr>
          <p:cNvPr id="15" name="TextBox 14">
            <a:extLst>
              <a:ext uri="{FF2B5EF4-FFF2-40B4-BE49-F238E27FC236}">
                <a16:creationId xmlns:a16="http://schemas.microsoft.com/office/drawing/2014/main" id="{8EF665BC-C4B2-5439-8AF0-8989A5DD4C4C}"/>
              </a:ext>
            </a:extLst>
          </p:cNvPr>
          <p:cNvSpPr txBox="1"/>
          <p:nvPr/>
        </p:nvSpPr>
        <p:spPr>
          <a:xfrm>
            <a:off x="792954" y="6259357"/>
            <a:ext cx="7315200" cy="1754326"/>
          </a:xfrm>
          <a:prstGeom prst="rect">
            <a:avLst/>
          </a:prstGeom>
          <a:noFill/>
        </p:spPr>
        <p:txBody>
          <a:bodyPr wrap="square">
            <a:spAutoFit/>
          </a:bodyPr>
          <a:lstStyle/>
          <a:p>
            <a:pPr algn="ctr"/>
            <a:r>
              <a:rPr lang="en-IN" b="1" dirty="0">
                <a:latin typeface="Times New Roman" panose="02020603050405020304" pitchFamily="18" charset="0"/>
                <a:cs typeface="Times New Roman" panose="02020603050405020304" pitchFamily="18" charset="0"/>
              </a:rPr>
              <a:t>Under the Guidance of</a:t>
            </a:r>
          </a:p>
          <a:p>
            <a:pPr algn="ctr"/>
            <a:r>
              <a:rPr lang="en-IN" b="1" dirty="0" err="1">
                <a:latin typeface="Times New Roman" panose="02020603050405020304" pitchFamily="18" charset="0"/>
                <a:cs typeface="Times New Roman" panose="02020603050405020304" pitchFamily="18" charset="0"/>
              </a:rPr>
              <a:t>Ms.B.Shanmukha</a:t>
            </a:r>
            <a:r>
              <a:rPr lang="en-IN" b="1" dirty="0">
                <a:latin typeface="Times New Roman" panose="02020603050405020304" pitchFamily="18" charset="0"/>
                <a:cs typeface="Times New Roman" panose="02020603050405020304" pitchFamily="18" charset="0"/>
              </a:rPr>
              <a:t> Priya</a:t>
            </a:r>
          </a:p>
          <a:p>
            <a:pPr algn="ctr"/>
            <a:r>
              <a:rPr lang="en-IN" b="1" dirty="0">
                <a:latin typeface="Times New Roman" panose="02020603050405020304" pitchFamily="18" charset="0"/>
                <a:cs typeface="Times New Roman" panose="02020603050405020304" pitchFamily="18" charset="0"/>
              </a:rPr>
              <a:t>Assistant Professor,</a:t>
            </a:r>
          </a:p>
          <a:p>
            <a:pPr algn="ctr"/>
            <a:r>
              <a:rPr lang="en-IN" b="1" dirty="0">
                <a:latin typeface="Times New Roman" panose="02020603050405020304" pitchFamily="18" charset="0"/>
                <a:cs typeface="Times New Roman" panose="02020603050405020304" pitchFamily="18" charset="0"/>
              </a:rPr>
              <a:t>Dept of C.S.E (AI &amp;ML),</a:t>
            </a:r>
          </a:p>
          <a:p>
            <a:pPr algn="ctr"/>
            <a:r>
              <a:rPr lang="en-IN" b="1" dirty="0">
                <a:latin typeface="Times New Roman" panose="02020603050405020304" pitchFamily="18" charset="0"/>
                <a:cs typeface="Times New Roman" panose="02020603050405020304" pitchFamily="18" charset="0"/>
              </a:rPr>
              <a:t>BVRIT Hyderabad Collage of Engineering for Women.</a:t>
            </a:r>
          </a:p>
          <a:p>
            <a:pPr algn="ctr"/>
            <a:r>
              <a:rPr lang="en-IN" dirty="0">
                <a:latin typeface="Times New Roman" panose="02020603050405020304" pitchFamily="18" charset="0"/>
                <a:cs typeface="Times New Roman" panose="02020603050405020304" pitchFamily="18" charset="0"/>
              </a:rPr>
              <a:t>June 12, 2025</a:t>
            </a:r>
            <a:endParaRPr lang="en-IN" sz="1600" b="0" i="0" u="none" strike="noStrike" cap="none" dirty="0">
              <a:solidFill>
                <a:schemeClr val="tx1"/>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4" descr="preencoded.png">
            <a:extLst>
              <a:ext uri="{FF2B5EF4-FFF2-40B4-BE49-F238E27FC236}">
                <a16:creationId xmlns:a16="http://schemas.microsoft.com/office/drawing/2014/main" id="{6D306926-4AFE-A205-9C7E-A5385384C458}"/>
              </a:ext>
            </a:extLst>
          </p:cNvPr>
          <p:cNvPicPr>
            <a:picLocks noChangeAspect="1"/>
          </p:cNvPicPr>
          <p:nvPr/>
        </p:nvPicPr>
        <p:blipFill>
          <a:blip r:embed="rId2"/>
          <a:stretch>
            <a:fillRect/>
          </a:stretch>
        </p:blipFill>
        <p:spPr>
          <a:xfrm>
            <a:off x="429024" y="1859561"/>
            <a:ext cx="6379225" cy="58833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Google Shape;92;p1">
            <a:extLst>
              <a:ext uri="{FF2B5EF4-FFF2-40B4-BE49-F238E27FC236}">
                <a16:creationId xmlns:a16="http://schemas.microsoft.com/office/drawing/2014/main" id="{5180ABA7-3480-A32D-3669-7F3361CC9960}"/>
              </a:ext>
            </a:extLst>
          </p:cNvPr>
          <p:cNvSpPr txBox="1"/>
          <p:nvPr/>
        </p:nvSpPr>
        <p:spPr>
          <a:xfrm>
            <a:off x="3618637" y="330968"/>
            <a:ext cx="852719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400" b="1" i="0" u="none" strike="noStrike" cap="none" dirty="0">
                <a:solidFill>
                  <a:schemeClr val="dk1"/>
                </a:solidFill>
                <a:latin typeface="Times New Roman"/>
                <a:ea typeface="Times New Roman"/>
                <a:cs typeface="Times New Roman"/>
                <a:sym typeface="Times New Roman"/>
              </a:rPr>
              <a:t>BVRIT HYDERABAD College of Engineering for Women</a:t>
            </a:r>
            <a:endParaRPr sz="2400" dirty="0"/>
          </a:p>
        </p:txBody>
      </p:sp>
      <p:sp>
        <p:nvSpPr>
          <p:cNvPr id="4" name="Google Shape;95;p1">
            <a:extLst>
              <a:ext uri="{FF2B5EF4-FFF2-40B4-BE49-F238E27FC236}">
                <a16:creationId xmlns:a16="http://schemas.microsoft.com/office/drawing/2014/main" id="{DCD5A9CC-BC76-0136-5317-860E409E6323}"/>
              </a:ext>
            </a:extLst>
          </p:cNvPr>
          <p:cNvSpPr/>
          <p:nvPr/>
        </p:nvSpPr>
        <p:spPr>
          <a:xfrm>
            <a:off x="5497171" y="721230"/>
            <a:ext cx="391966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dirty="0">
                <a:solidFill>
                  <a:schemeClr val="tx1"/>
                </a:solidFill>
                <a:latin typeface="Calibri"/>
                <a:ea typeface="Calibri"/>
                <a:cs typeface="Calibri"/>
                <a:sym typeface="Calibri"/>
              </a:rPr>
              <a:t>Department of Information Technology</a:t>
            </a:r>
            <a:endParaRPr sz="2000" dirty="0">
              <a:solidFill>
                <a:schemeClr val="tx1"/>
              </a:solidFill>
            </a:endParaRPr>
          </a:p>
        </p:txBody>
      </p:sp>
      <p:pic>
        <p:nvPicPr>
          <p:cNvPr id="5" name="Picture 4">
            <a:extLst>
              <a:ext uri="{FF2B5EF4-FFF2-40B4-BE49-F238E27FC236}">
                <a16:creationId xmlns:a16="http://schemas.microsoft.com/office/drawing/2014/main" id="{EC9171F7-ABB5-CB2D-0A99-C2DD88BF87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674" y="312817"/>
            <a:ext cx="1355859" cy="1156482"/>
          </a:xfrm>
          <a:prstGeom prst="rect">
            <a:avLst/>
          </a:prstGeom>
        </p:spPr>
      </p:pic>
      <p:pic>
        <p:nvPicPr>
          <p:cNvPr id="6" name="Google Shape;93;p1">
            <a:extLst>
              <a:ext uri="{FF2B5EF4-FFF2-40B4-BE49-F238E27FC236}">
                <a16:creationId xmlns:a16="http://schemas.microsoft.com/office/drawing/2014/main" id="{58B2D981-BDB4-D54C-EBA7-E394001E0ADA}"/>
              </a:ext>
            </a:extLst>
          </p:cNvPr>
          <p:cNvPicPr preferRelativeResize="0"/>
          <p:nvPr/>
        </p:nvPicPr>
        <p:blipFill rotWithShape="1">
          <a:blip r:embed="rId4">
            <a:alphaModFix/>
          </a:blip>
          <a:srcRect/>
          <a:stretch/>
        </p:blipFill>
        <p:spPr>
          <a:xfrm>
            <a:off x="11975752" y="125969"/>
            <a:ext cx="1512905" cy="1365408"/>
          </a:xfrm>
          <a:prstGeom prst="rect">
            <a:avLst/>
          </a:prstGeom>
          <a:noFill/>
          <a:ln>
            <a:noFill/>
          </a:ln>
        </p:spPr>
      </p:pic>
      <p:sp>
        <p:nvSpPr>
          <p:cNvPr id="7" name="Text 0">
            <a:extLst>
              <a:ext uri="{FF2B5EF4-FFF2-40B4-BE49-F238E27FC236}">
                <a16:creationId xmlns:a16="http://schemas.microsoft.com/office/drawing/2014/main" id="{7E7C3D8F-5082-62CE-8E2E-C7454A9D4A18}"/>
              </a:ext>
            </a:extLst>
          </p:cNvPr>
          <p:cNvSpPr/>
          <p:nvPr/>
        </p:nvSpPr>
        <p:spPr>
          <a:xfrm>
            <a:off x="7882235" y="2479871"/>
            <a:ext cx="6197977" cy="5749729"/>
          </a:xfrm>
          <a:prstGeom prst="rect">
            <a:avLst/>
          </a:prstGeom>
          <a:noFill/>
          <a:ln/>
        </p:spPr>
        <p:txBody>
          <a:bodyPr wrap="none" lIns="0" tIns="0" rIns="0" bIns="0" rtlCol="0" anchor="t"/>
          <a:lstStyle/>
          <a:p>
            <a:pPr marL="0" indent="0">
              <a:lnSpc>
                <a:spcPts val="5150"/>
              </a:lnSpc>
              <a:buNone/>
            </a:pPr>
            <a:r>
              <a:rPr lang="en-US" sz="2400" dirty="0"/>
              <a:t> As we seen above the bubble at the bottom </a:t>
            </a:r>
          </a:p>
          <a:p>
            <a:pPr marL="0" indent="0">
              <a:lnSpc>
                <a:spcPts val="5150"/>
              </a:lnSpc>
              <a:buNone/>
            </a:pPr>
            <a:r>
              <a:rPr lang="en-US" sz="2400" dirty="0"/>
              <a:t>Started moving towards the triangle grid.</a:t>
            </a:r>
          </a:p>
          <a:p>
            <a:pPr marL="0" indent="0">
              <a:lnSpc>
                <a:spcPts val="5150"/>
              </a:lnSpc>
              <a:buNone/>
            </a:pPr>
            <a:r>
              <a:rPr lang="en-US" sz="2400" dirty="0"/>
              <a:t>As the </a:t>
            </a:r>
            <a:r>
              <a:rPr lang="en-US" sz="2400" dirty="0" err="1"/>
              <a:t>colour</a:t>
            </a:r>
            <a:r>
              <a:rPr lang="en-US" sz="2400" dirty="0"/>
              <a:t> of the bubble match with the </a:t>
            </a:r>
          </a:p>
          <a:p>
            <a:pPr marL="0" indent="0">
              <a:lnSpc>
                <a:spcPts val="5150"/>
              </a:lnSpc>
              <a:buNone/>
            </a:pPr>
            <a:r>
              <a:rPr lang="en-US" sz="2400" dirty="0" err="1"/>
              <a:t>Colour</a:t>
            </a:r>
            <a:r>
              <a:rPr lang="en-US" sz="2400" dirty="0"/>
              <a:t> of the bubble on the grid.</a:t>
            </a:r>
          </a:p>
          <a:p>
            <a:pPr marL="0" indent="0">
              <a:lnSpc>
                <a:spcPts val="5150"/>
              </a:lnSpc>
              <a:buNone/>
            </a:pPr>
            <a:r>
              <a:rPr lang="en-US" sz="2400" dirty="0"/>
              <a:t>The score will be updated and the users receives</a:t>
            </a:r>
          </a:p>
          <a:p>
            <a:pPr marL="0" indent="0">
              <a:lnSpc>
                <a:spcPts val="5150"/>
              </a:lnSpc>
              <a:buNone/>
            </a:pPr>
            <a:r>
              <a:rPr lang="en-US" sz="2400" dirty="0"/>
              <a:t>A message called well done</a:t>
            </a:r>
          </a:p>
        </p:txBody>
      </p:sp>
    </p:spTree>
    <p:extLst>
      <p:ext uri="{BB962C8B-B14F-4D97-AF65-F5344CB8AC3E}">
        <p14:creationId xmlns:p14="http://schemas.microsoft.com/office/powerpoint/2010/main" val="1276442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a:extLst>
              <a:ext uri="{FF2B5EF4-FFF2-40B4-BE49-F238E27FC236}">
                <a16:creationId xmlns:a16="http://schemas.microsoft.com/office/drawing/2014/main" id="{9BF8AEF9-A9C7-4D4A-AFC7-3A6334771615}"/>
              </a:ext>
            </a:extLst>
          </p:cNvPr>
          <p:cNvPicPr>
            <a:picLocks noChangeAspect="1"/>
          </p:cNvPicPr>
          <p:nvPr/>
        </p:nvPicPr>
        <p:blipFill>
          <a:blip r:embed="rId2"/>
          <a:stretch>
            <a:fillRect/>
          </a:stretch>
        </p:blipFill>
        <p:spPr>
          <a:xfrm>
            <a:off x="762890" y="1869258"/>
            <a:ext cx="3699556" cy="33067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Image 0" descr="preencoded.png">
            <a:extLst>
              <a:ext uri="{FF2B5EF4-FFF2-40B4-BE49-F238E27FC236}">
                <a16:creationId xmlns:a16="http://schemas.microsoft.com/office/drawing/2014/main" id="{B2029504-DDCB-7683-0E2E-23A0CE14F8B0}"/>
              </a:ext>
            </a:extLst>
          </p:cNvPr>
          <p:cNvPicPr>
            <a:picLocks noChangeAspect="1"/>
          </p:cNvPicPr>
          <p:nvPr/>
        </p:nvPicPr>
        <p:blipFill>
          <a:blip r:embed="rId3"/>
          <a:stretch>
            <a:fillRect/>
          </a:stretch>
        </p:blipFill>
        <p:spPr>
          <a:xfrm>
            <a:off x="9736413" y="4812756"/>
            <a:ext cx="3654736" cy="31384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Google Shape;92;p1">
            <a:extLst>
              <a:ext uri="{FF2B5EF4-FFF2-40B4-BE49-F238E27FC236}">
                <a16:creationId xmlns:a16="http://schemas.microsoft.com/office/drawing/2014/main" id="{8C6D8D61-48EB-C3D3-0AB3-2521A9AC27B8}"/>
              </a:ext>
            </a:extLst>
          </p:cNvPr>
          <p:cNvSpPr txBox="1"/>
          <p:nvPr/>
        </p:nvSpPr>
        <p:spPr>
          <a:xfrm>
            <a:off x="3618637" y="330968"/>
            <a:ext cx="852719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400" b="1" i="0" u="none" strike="noStrike" cap="none" dirty="0">
                <a:solidFill>
                  <a:schemeClr val="dk1"/>
                </a:solidFill>
                <a:latin typeface="Times New Roman"/>
                <a:ea typeface="Times New Roman"/>
                <a:cs typeface="Times New Roman"/>
                <a:sym typeface="Times New Roman"/>
              </a:rPr>
              <a:t>BVRIT HYDERABAD College of Engineering for Women</a:t>
            </a:r>
            <a:endParaRPr sz="2400" dirty="0"/>
          </a:p>
        </p:txBody>
      </p:sp>
      <p:sp>
        <p:nvSpPr>
          <p:cNvPr id="5" name="Google Shape;95;p1">
            <a:extLst>
              <a:ext uri="{FF2B5EF4-FFF2-40B4-BE49-F238E27FC236}">
                <a16:creationId xmlns:a16="http://schemas.microsoft.com/office/drawing/2014/main" id="{F08BAEC4-DC3D-6DC5-235F-C6F14EAA6920}"/>
              </a:ext>
            </a:extLst>
          </p:cNvPr>
          <p:cNvSpPr/>
          <p:nvPr/>
        </p:nvSpPr>
        <p:spPr>
          <a:xfrm>
            <a:off x="5497171" y="721230"/>
            <a:ext cx="391966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dirty="0">
                <a:solidFill>
                  <a:schemeClr val="tx1"/>
                </a:solidFill>
                <a:latin typeface="Calibri"/>
                <a:ea typeface="Calibri"/>
                <a:cs typeface="Calibri"/>
                <a:sym typeface="Calibri"/>
              </a:rPr>
              <a:t>Department of Information Technology</a:t>
            </a:r>
            <a:endParaRPr sz="2000" dirty="0">
              <a:solidFill>
                <a:schemeClr val="tx1"/>
              </a:solidFill>
            </a:endParaRPr>
          </a:p>
        </p:txBody>
      </p:sp>
      <p:pic>
        <p:nvPicPr>
          <p:cNvPr id="6" name="Picture 5">
            <a:extLst>
              <a:ext uri="{FF2B5EF4-FFF2-40B4-BE49-F238E27FC236}">
                <a16:creationId xmlns:a16="http://schemas.microsoft.com/office/drawing/2014/main" id="{A2D5F29F-8B62-293F-42C2-59E1149932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9674" y="312817"/>
            <a:ext cx="1355859" cy="1156482"/>
          </a:xfrm>
          <a:prstGeom prst="rect">
            <a:avLst/>
          </a:prstGeom>
        </p:spPr>
      </p:pic>
      <p:pic>
        <p:nvPicPr>
          <p:cNvPr id="7" name="Google Shape;93;p1">
            <a:extLst>
              <a:ext uri="{FF2B5EF4-FFF2-40B4-BE49-F238E27FC236}">
                <a16:creationId xmlns:a16="http://schemas.microsoft.com/office/drawing/2014/main" id="{8C3C935E-8DC1-563D-54B1-BA75B46C2F07}"/>
              </a:ext>
            </a:extLst>
          </p:cNvPr>
          <p:cNvPicPr preferRelativeResize="0"/>
          <p:nvPr/>
        </p:nvPicPr>
        <p:blipFill rotWithShape="1">
          <a:blip r:embed="rId5">
            <a:alphaModFix/>
          </a:blip>
          <a:srcRect/>
          <a:stretch/>
        </p:blipFill>
        <p:spPr>
          <a:xfrm>
            <a:off x="11975752" y="125969"/>
            <a:ext cx="1512905" cy="1365408"/>
          </a:xfrm>
          <a:prstGeom prst="rect">
            <a:avLst/>
          </a:prstGeom>
          <a:noFill/>
          <a:ln>
            <a:noFill/>
          </a:ln>
        </p:spPr>
      </p:pic>
      <p:sp>
        <p:nvSpPr>
          <p:cNvPr id="8" name="Text 0">
            <a:extLst>
              <a:ext uri="{FF2B5EF4-FFF2-40B4-BE49-F238E27FC236}">
                <a16:creationId xmlns:a16="http://schemas.microsoft.com/office/drawing/2014/main" id="{028499B4-0F97-5C38-3FF5-7C6431CA7AAB}"/>
              </a:ext>
            </a:extLst>
          </p:cNvPr>
          <p:cNvSpPr/>
          <p:nvPr/>
        </p:nvSpPr>
        <p:spPr>
          <a:xfrm>
            <a:off x="5780057" y="1930786"/>
            <a:ext cx="6684657" cy="2198498"/>
          </a:xfrm>
          <a:prstGeom prst="rect">
            <a:avLst/>
          </a:prstGeom>
          <a:noFill/>
          <a:ln/>
        </p:spPr>
        <p:txBody>
          <a:bodyPr wrap="none" lIns="0" tIns="0" rIns="0" bIns="0" rtlCol="0" anchor="t"/>
          <a:lstStyle/>
          <a:p>
            <a:pPr marL="0" indent="0">
              <a:lnSpc>
                <a:spcPts val="5150"/>
              </a:lnSpc>
              <a:buNone/>
            </a:pPr>
            <a:r>
              <a:rPr lang="en-US" sz="2400" dirty="0">
                <a:solidFill>
                  <a:srgbClr val="484237"/>
                </a:solidFill>
                <a:latin typeface="Gelasio Semi Bold" pitchFamily="34" charset="0"/>
                <a:cs typeface="Gelasio Semi Bold" pitchFamily="34" charset="-120"/>
              </a:rPr>
              <a:t>As the bubble from the bottom does match</a:t>
            </a:r>
          </a:p>
          <a:p>
            <a:pPr marL="0" indent="0" algn="ctr">
              <a:lnSpc>
                <a:spcPts val="5150"/>
              </a:lnSpc>
              <a:buNone/>
            </a:pPr>
            <a:r>
              <a:rPr lang="en-US" sz="2400" dirty="0">
                <a:solidFill>
                  <a:srgbClr val="484237"/>
                </a:solidFill>
                <a:latin typeface="Gelasio Semi Bold" pitchFamily="34" charset="0"/>
                <a:cs typeface="Gelasio Semi Bold" pitchFamily="34" charset="-120"/>
              </a:rPr>
              <a:t>the bubble at the grid. Therefore, all the released</a:t>
            </a:r>
          </a:p>
          <a:p>
            <a:pPr marL="0" indent="0" algn="ctr">
              <a:lnSpc>
                <a:spcPts val="5150"/>
              </a:lnSpc>
              <a:buNone/>
            </a:pPr>
            <a:r>
              <a:rPr lang="en-US" sz="2400" dirty="0">
                <a:solidFill>
                  <a:srgbClr val="484237"/>
                </a:solidFill>
                <a:latin typeface="Gelasio Semi Bold" pitchFamily="34" charset="0"/>
                <a:cs typeface="Gelasio Semi Bold" pitchFamily="34" charset="-120"/>
              </a:rPr>
              <a:t>Bubble are added to the triangle grid.</a:t>
            </a:r>
            <a:endParaRPr lang="en-US" sz="2400" dirty="0"/>
          </a:p>
        </p:txBody>
      </p:sp>
      <p:sp>
        <p:nvSpPr>
          <p:cNvPr id="10" name="Text 0">
            <a:extLst>
              <a:ext uri="{FF2B5EF4-FFF2-40B4-BE49-F238E27FC236}">
                <a16:creationId xmlns:a16="http://schemas.microsoft.com/office/drawing/2014/main" id="{11F4CDFE-3A54-7678-1083-A6E3BD592CDC}"/>
              </a:ext>
            </a:extLst>
          </p:cNvPr>
          <p:cNvSpPr/>
          <p:nvPr/>
        </p:nvSpPr>
        <p:spPr>
          <a:xfrm>
            <a:off x="1372488" y="5575993"/>
            <a:ext cx="6684657" cy="2198498"/>
          </a:xfrm>
          <a:prstGeom prst="rect">
            <a:avLst/>
          </a:prstGeom>
          <a:noFill/>
          <a:ln/>
        </p:spPr>
        <p:txBody>
          <a:bodyPr wrap="none" lIns="0" tIns="0" rIns="0" bIns="0" rtlCol="0" anchor="t"/>
          <a:lstStyle/>
          <a:p>
            <a:pPr marL="0" indent="0" algn="ctr">
              <a:lnSpc>
                <a:spcPts val="5150"/>
              </a:lnSpc>
              <a:buNone/>
            </a:pPr>
            <a:r>
              <a:rPr lang="en-US" sz="2400" dirty="0">
                <a:solidFill>
                  <a:srgbClr val="484237"/>
                </a:solidFill>
                <a:latin typeface="Gelasio Semi Bold" pitchFamily="34" charset="0"/>
                <a:cs typeface="Gelasio Semi Bold" pitchFamily="34" charset="-120"/>
              </a:rPr>
              <a:t>All the bubbles reaches the shooter gun</a:t>
            </a:r>
          </a:p>
          <a:p>
            <a:pPr marL="0" indent="0" algn="ctr">
              <a:lnSpc>
                <a:spcPts val="5150"/>
              </a:lnSpc>
              <a:buNone/>
            </a:pPr>
            <a:r>
              <a:rPr lang="en-US" sz="2400" dirty="0" err="1">
                <a:solidFill>
                  <a:srgbClr val="484237"/>
                </a:solidFill>
                <a:latin typeface="Gelasio Semi Bold" pitchFamily="34" charset="0"/>
                <a:cs typeface="Gelasio Semi Bold" pitchFamily="34" charset="-120"/>
              </a:rPr>
              <a:t>Therefore,games</a:t>
            </a:r>
            <a:r>
              <a:rPr lang="en-US" sz="2400" dirty="0">
                <a:solidFill>
                  <a:srgbClr val="484237"/>
                </a:solidFill>
                <a:latin typeface="Gelasio Semi Bold" pitchFamily="34" charset="0"/>
                <a:cs typeface="Gelasio Semi Bold" pitchFamily="34" charset="-120"/>
              </a:rPr>
              <a:t> ends with</a:t>
            </a:r>
          </a:p>
          <a:p>
            <a:pPr marL="0" indent="0" algn="ctr">
              <a:lnSpc>
                <a:spcPts val="5150"/>
              </a:lnSpc>
              <a:buNone/>
            </a:pPr>
            <a:r>
              <a:rPr lang="en-US" sz="2400" dirty="0">
                <a:solidFill>
                  <a:srgbClr val="484237"/>
                </a:solidFill>
                <a:latin typeface="Gelasio Semi Bold" pitchFamily="34" charset="0"/>
                <a:cs typeface="Gelasio Semi Bold" pitchFamily="34" charset="-120"/>
              </a:rPr>
              <a:t>a message game over.</a:t>
            </a:r>
          </a:p>
        </p:txBody>
      </p:sp>
    </p:spTree>
    <p:extLst>
      <p:ext uri="{BB962C8B-B14F-4D97-AF65-F5344CB8AC3E}">
        <p14:creationId xmlns:p14="http://schemas.microsoft.com/office/powerpoint/2010/main" val="736062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EE757D23-0602-44E0-1AFB-2BBD55ECD3C2}"/>
              </a:ext>
            </a:extLst>
          </p:cNvPr>
          <p:cNvSpPr/>
          <p:nvPr/>
        </p:nvSpPr>
        <p:spPr>
          <a:xfrm>
            <a:off x="488106" y="2000439"/>
            <a:ext cx="9565838" cy="708779"/>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References and Acknowledgments</a:t>
            </a:r>
            <a:endParaRPr lang="en-US" sz="4450" dirty="0"/>
          </a:p>
        </p:txBody>
      </p:sp>
      <p:sp>
        <p:nvSpPr>
          <p:cNvPr id="3" name="Google Shape;92;p1">
            <a:extLst>
              <a:ext uri="{FF2B5EF4-FFF2-40B4-BE49-F238E27FC236}">
                <a16:creationId xmlns:a16="http://schemas.microsoft.com/office/drawing/2014/main" id="{C018BE61-7CAD-B4FC-0EC6-F7681C6EEA31}"/>
              </a:ext>
            </a:extLst>
          </p:cNvPr>
          <p:cNvSpPr txBox="1"/>
          <p:nvPr/>
        </p:nvSpPr>
        <p:spPr>
          <a:xfrm>
            <a:off x="3526314" y="236349"/>
            <a:ext cx="852719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lang="en-US"/>
            </a:defPPr>
            <a:lvl1pPr marL="0" marR="0" lvl="0"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1pPr>
            <a:lvl2pPr marL="457200" marR="0" lvl="1"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2pPr>
            <a:lvl3pPr marL="914400" marR="0" lvl="2"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3pPr>
            <a:lvl4pPr marL="1371600" marR="0" lvl="3"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4pPr>
            <a:lvl5pPr marL="1828800" marR="0" lvl="4"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5pPr>
            <a:lvl6pPr marL="2286000" marR="0" lvl="5"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6pPr>
            <a:lvl7pPr marL="2743200" marR="0" lvl="6"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7pPr>
            <a:lvl8pPr marL="3200400" marR="0" lvl="7"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8pPr>
            <a:lvl9pPr marL="3657600" marR="0" lvl="8"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400" b="1" i="0" u="none" strike="noStrike" cap="none" dirty="0">
                <a:solidFill>
                  <a:schemeClr val="dk1"/>
                </a:solidFill>
                <a:latin typeface="Times New Roman"/>
                <a:ea typeface="Times New Roman"/>
                <a:cs typeface="Times New Roman"/>
                <a:sym typeface="Times New Roman"/>
              </a:rPr>
              <a:t>BVRIT HYDERABAD College of Engineering for Women</a:t>
            </a:r>
            <a:endParaRPr sz="2400" dirty="0"/>
          </a:p>
        </p:txBody>
      </p:sp>
      <p:sp>
        <p:nvSpPr>
          <p:cNvPr id="4" name="Google Shape;95;p1">
            <a:extLst>
              <a:ext uri="{FF2B5EF4-FFF2-40B4-BE49-F238E27FC236}">
                <a16:creationId xmlns:a16="http://schemas.microsoft.com/office/drawing/2014/main" id="{76257BBF-A00D-A41A-6640-F7D7CA6BC2E2}"/>
              </a:ext>
            </a:extLst>
          </p:cNvPr>
          <p:cNvSpPr/>
          <p:nvPr/>
        </p:nvSpPr>
        <p:spPr>
          <a:xfrm>
            <a:off x="5404848" y="626611"/>
            <a:ext cx="391966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lang="en-US"/>
            </a:defPPr>
            <a:lvl1pPr marL="0" marR="0" lvl="0"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1pPr>
            <a:lvl2pPr marL="457200" marR="0" lvl="1"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2pPr>
            <a:lvl3pPr marL="914400" marR="0" lvl="2"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3pPr>
            <a:lvl4pPr marL="1371600" marR="0" lvl="3"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4pPr>
            <a:lvl5pPr marL="1828800" marR="0" lvl="4"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5pPr>
            <a:lvl6pPr marL="2286000" marR="0" lvl="5"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6pPr>
            <a:lvl7pPr marL="2743200" marR="0" lvl="6"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7pPr>
            <a:lvl8pPr marL="3200400" marR="0" lvl="7"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8pPr>
            <a:lvl9pPr marL="3657600" marR="0" lvl="8" algn="l" defTabSz="457200" rtl="0" eaLnBrk="1" latinLnBrk="0" hangingPunct="1">
              <a:lnSpc>
                <a:spcPct val="100000"/>
              </a:lnSpc>
              <a:spcBef>
                <a:spcPts val="0"/>
              </a:spcBef>
              <a:spcAft>
                <a:spcPts val="0"/>
              </a:spcAft>
              <a:buClr>
                <a:srgbClr val="000000"/>
              </a:buClr>
              <a:buFont typeface="Arial"/>
              <a:defRPr sz="1400" b="0" i="0" u="none" strike="noStrike" kern="1200"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dirty="0">
                <a:solidFill>
                  <a:schemeClr val="tx1"/>
                </a:solidFill>
                <a:latin typeface="Calibri"/>
                <a:ea typeface="Calibri"/>
                <a:cs typeface="Calibri"/>
                <a:sym typeface="Calibri"/>
              </a:rPr>
              <a:t>Department of Information Technology</a:t>
            </a:r>
            <a:endParaRPr sz="2000" dirty="0">
              <a:solidFill>
                <a:schemeClr val="tx1"/>
              </a:solidFill>
            </a:endParaRPr>
          </a:p>
        </p:txBody>
      </p:sp>
      <p:pic>
        <p:nvPicPr>
          <p:cNvPr id="5" name="Picture 4">
            <a:extLst>
              <a:ext uri="{FF2B5EF4-FFF2-40B4-BE49-F238E27FC236}">
                <a16:creationId xmlns:a16="http://schemas.microsoft.com/office/drawing/2014/main" id="{8552AD2B-DB67-F4EF-14D5-9A092D222A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7351" y="218198"/>
            <a:ext cx="1355859" cy="1156482"/>
          </a:xfrm>
          <a:prstGeom prst="rect">
            <a:avLst/>
          </a:prstGeom>
        </p:spPr>
      </p:pic>
      <p:pic>
        <p:nvPicPr>
          <p:cNvPr id="6" name="Google Shape;93;p1">
            <a:extLst>
              <a:ext uri="{FF2B5EF4-FFF2-40B4-BE49-F238E27FC236}">
                <a16:creationId xmlns:a16="http://schemas.microsoft.com/office/drawing/2014/main" id="{2103AC24-5E90-9560-F084-6393A4671952}"/>
              </a:ext>
            </a:extLst>
          </p:cNvPr>
          <p:cNvPicPr preferRelativeResize="0"/>
          <p:nvPr/>
        </p:nvPicPr>
        <p:blipFill rotWithShape="1">
          <a:blip r:embed="rId3">
            <a:alphaModFix/>
          </a:blip>
          <a:srcRect/>
          <a:stretch/>
        </p:blipFill>
        <p:spPr>
          <a:xfrm>
            <a:off x="11883429" y="31350"/>
            <a:ext cx="1512905" cy="1365408"/>
          </a:xfrm>
          <a:prstGeom prst="rect">
            <a:avLst/>
          </a:prstGeom>
          <a:noFill/>
          <a:ln>
            <a:noFill/>
          </a:ln>
        </p:spPr>
      </p:pic>
      <p:sp>
        <p:nvSpPr>
          <p:cNvPr id="10" name="Text 0">
            <a:extLst>
              <a:ext uri="{FF2B5EF4-FFF2-40B4-BE49-F238E27FC236}">
                <a16:creationId xmlns:a16="http://schemas.microsoft.com/office/drawing/2014/main" id="{15DFC0C5-B8F0-20F1-DE9F-ED0025D9C391}"/>
              </a:ext>
            </a:extLst>
          </p:cNvPr>
          <p:cNvSpPr/>
          <p:nvPr/>
        </p:nvSpPr>
        <p:spPr>
          <a:xfrm>
            <a:off x="488106" y="2771519"/>
            <a:ext cx="13715573" cy="4985641"/>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gn="l">
              <a:lnSpc>
                <a:spcPts val="5550"/>
              </a:lnSpc>
              <a:buNone/>
            </a:pPr>
            <a:endParaRPr lang="en-US" sz="4450" dirty="0"/>
          </a:p>
        </p:txBody>
      </p:sp>
      <p:sp>
        <p:nvSpPr>
          <p:cNvPr id="13" name="Text 0">
            <a:extLst>
              <a:ext uri="{FF2B5EF4-FFF2-40B4-BE49-F238E27FC236}">
                <a16:creationId xmlns:a16="http://schemas.microsoft.com/office/drawing/2014/main" id="{BEA12857-E09D-307A-D769-38FCFDE9DECD}"/>
              </a:ext>
            </a:extLst>
          </p:cNvPr>
          <p:cNvSpPr/>
          <p:nvPr/>
        </p:nvSpPr>
        <p:spPr>
          <a:xfrm>
            <a:off x="198973" y="3132025"/>
            <a:ext cx="13715573" cy="3954575"/>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ts val="2500"/>
              </a:lnSpc>
            </a:pPr>
            <a:r>
              <a:rPr lang="en-US" sz="2000" dirty="0">
                <a:latin typeface="Gelasio Semi Bold" pitchFamily="34" charset="0"/>
                <a:cs typeface="Gelasio Semi Bold" pitchFamily="34" charset="-120"/>
              </a:rPr>
              <a:t>The title “bubble shooter game” "Bubble Shooter Game Used as a Prime for Divergent Thinking</a:t>
            </a:r>
          </a:p>
          <a:p>
            <a:pPr>
              <a:lnSpc>
                <a:spcPts val="2500"/>
              </a:lnSpc>
            </a:pPr>
            <a:endParaRPr lang="en-US" sz="2000" dirty="0"/>
          </a:p>
          <a:p>
            <a:pPr>
              <a:lnSpc>
                <a:spcPts val="2500"/>
              </a:lnSpc>
            </a:pPr>
            <a:r>
              <a:rPr lang="en-US" sz="2000" dirty="0"/>
              <a:t>Author: Jennifer Haase, Published in: Creativity Research Journal (Taylor &amp; Francis), 2020</a:t>
            </a:r>
          </a:p>
          <a:p>
            <a:pPr>
              <a:lnSpc>
                <a:spcPts val="2500"/>
              </a:lnSpc>
            </a:pPr>
            <a:endParaRPr lang="en-US" sz="2000" dirty="0"/>
          </a:p>
          <a:p>
            <a:pPr>
              <a:lnSpc>
                <a:spcPts val="2500"/>
              </a:lnSpc>
            </a:pPr>
            <a:r>
              <a:rPr lang="en-US" sz="2000" dirty="0"/>
              <a:t>"A Reinforcement Learning Agent for Bubble Shooter Game“, Authors: Jian Liu, Xiaoming Liu</a:t>
            </a:r>
          </a:p>
          <a:p>
            <a:pPr>
              <a:lnSpc>
                <a:spcPts val="2500"/>
              </a:lnSpc>
            </a:pPr>
            <a:endParaRPr lang="en-US" sz="2000" dirty="0"/>
          </a:p>
          <a:p>
            <a:pPr>
              <a:lnSpc>
                <a:spcPts val="2500"/>
              </a:lnSpc>
            </a:pPr>
            <a:r>
              <a:rPr lang="en-US" sz="2000" dirty="0"/>
              <a:t>Pengfei Wu, Published in: International Journal of Computer Games Technology, 2019</a:t>
            </a:r>
          </a:p>
          <a:p>
            <a:pPr>
              <a:lnSpc>
                <a:spcPts val="2500"/>
              </a:lnSpc>
            </a:pPr>
            <a:endParaRPr lang="en-US" sz="2000" dirty="0"/>
          </a:p>
          <a:p>
            <a:pPr>
              <a:lnSpc>
                <a:spcPts val="2500"/>
              </a:lnSpc>
            </a:pPr>
            <a:r>
              <a:rPr lang="en-US" sz="2000" dirty="0"/>
              <a:t>An Interactive Learning Medium for Young Children,</a:t>
            </a:r>
          </a:p>
          <a:p>
            <a:pPr>
              <a:lnSpc>
                <a:spcPts val="2500"/>
              </a:lnSpc>
            </a:pPr>
            <a:endParaRPr lang="en-US" sz="2000" dirty="0"/>
          </a:p>
          <a:p>
            <a:pPr>
              <a:lnSpc>
                <a:spcPts val="2500"/>
              </a:lnSpc>
            </a:pPr>
            <a:r>
              <a:rPr lang="en-US" sz="2000" dirty="0"/>
              <a:t>it was Published in: 2015 International Conference on Cyberworlds (CW)</a:t>
            </a:r>
          </a:p>
          <a:p>
            <a:pPr marL="0" indent="0">
              <a:lnSpc>
                <a:spcPts val="5550"/>
              </a:lnSpc>
              <a:buNone/>
            </a:pPr>
            <a:endParaRPr lang="en-US" sz="2000" dirty="0"/>
          </a:p>
        </p:txBody>
      </p:sp>
    </p:spTree>
    <p:extLst>
      <p:ext uri="{BB962C8B-B14F-4D97-AF65-F5344CB8AC3E}">
        <p14:creationId xmlns:p14="http://schemas.microsoft.com/office/powerpoint/2010/main" val="3940458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B365527B-3F2F-9B19-E982-A63EED454770}"/>
              </a:ext>
            </a:extLst>
          </p:cNvPr>
          <p:cNvSpPr/>
          <p:nvPr/>
        </p:nvSpPr>
        <p:spPr>
          <a:xfrm>
            <a:off x="3886201" y="3611881"/>
            <a:ext cx="7257990" cy="1386602"/>
          </a:xfrm>
          <a:prstGeom prst="rect">
            <a:avLst/>
          </a:prstGeom>
          <a:noFill/>
          <a:ln/>
        </p:spPr>
        <p:txBody>
          <a:bodyPr wrap="none" lIns="0" tIns="0" rIns="0" bIns="0" rtlCol="0" anchor="t"/>
          <a:lstStyle/>
          <a:p>
            <a:pPr marL="0" indent="0" algn="l">
              <a:lnSpc>
                <a:spcPts val="5550"/>
              </a:lnSpc>
              <a:buNone/>
            </a:pPr>
            <a:r>
              <a:rPr lang="en-US" sz="9600" dirty="0">
                <a:solidFill>
                  <a:srgbClr val="484237"/>
                </a:solidFill>
                <a:latin typeface="Gelasio Semi Bold" pitchFamily="34" charset="0"/>
                <a:cs typeface="Gelasio Semi Bold" pitchFamily="34" charset="-120"/>
              </a:rPr>
              <a:t>Thank you</a:t>
            </a:r>
            <a:endParaRPr lang="en-US" sz="9600" dirty="0"/>
          </a:p>
        </p:txBody>
      </p:sp>
    </p:spTree>
    <p:extLst>
      <p:ext uri="{BB962C8B-B14F-4D97-AF65-F5344CB8AC3E}">
        <p14:creationId xmlns:p14="http://schemas.microsoft.com/office/powerpoint/2010/main" val="1968728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83187"/>
            <a:ext cx="6351627" cy="708779"/>
          </a:xfrm>
          <a:prstGeom prst="rect">
            <a:avLst/>
          </a:prstGeom>
          <a:noFill/>
          <a:ln/>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Presentation Overview</a:t>
            </a:r>
            <a:endParaRPr lang="en-US" sz="4450" dirty="0"/>
          </a:p>
        </p:txBody>
      </p:sp>
      <p:sp>
        <p:nvSpPr>
          <p:cNvPr id="3" name="Shape 1"/>
          <p:cNvSpPr/>
          <p:nvPr/>
        </p:nvSpPr>
        <p:spPr>
          <a:xfrm>
            <a:off x="793790" y="2845594"/>
            <a:ext cx="510302" cy="510302"/>
          </a:xfrm>
          <a:prstGeom prst="roundRect">
            <a:avLst>
              <a:gd name="adj" fmla="val 6667"/>
            </a:avLst>
          </a:prstGeom>
          <a:solidFill>
            <a:srgbClr val="EEE8DD"/>
          </a:solidFill>
          <a:ln/>
        </p:spPr>
        <p:txBody>
          <a:bodyPr/>
          <a:lstStyle/>
          <a:p>
            <a:endParaRPr lang="en-IN"/>
          </a:p>
        </p:txBody>
      </p:sp>
      <p:sp>
        <p:nvSpPr>
          <p:cNvPr id="4" name="Text 2"/>
          <p:cNvSpPr/>
          <p:nvPr/>
        </p:nvSpPr>
        <p:spPr>
          <a:xfrm>
            <a:off x="878860" y="288809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1</a:t>
            </a:r>
            <a:endParaRPr lang="en-US" sz="2650" dirty="0"/>
          </a:p>
        </p:txBody>
      </p:sp>
      <p:sp>
        <p:nvSpPr>
          <p:cNvPr id="5" name="Text 3"/>
          <p:cNvSpPr/>
          <p:nvPr/>
        </p:nvSpPr>
        <p:spPr>
          <a:xfrm>
            <a:off x="1530906" y="292346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Abstract</a:t>
            </a:r>
            <a:endParaRPr lang="en-US" sz="2200" dirty="0"/>
          </a:p>
        </p:txBody>
      </p:sp>
      <p:sp>
        <p:nvSpPr>
          <p:cNvPr id="6" name="Text 4"/>
          <p:cNvSpPr/>
          <p:nvPr/>
        </p:nvSpPr>
        <p:spPr>
          <a:xfrm>
            <a:off x="1530906" y="3413879"/>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A concise summary of our project.</a:t>
            </a:r>
            <a:endParaRPr lang="en-US" sz="1750" dirty="0"/>
          </a:p>
        </p:txBody>
      </p:sp>
      <p:sp>
        <p:nvSpPr>
          <p:cNvPr id="7" name="Shape 5"/>
          <p:cNvSpPr/>
          <p:nvPr/>
        </p:nvSpPr>
        <p:spPr>
          <a:xfrm>
            <a:off x="7457003" y="2845594"/>
            <a:ext cx="510302" cy="510302"/>
          </a:xfrm>
          <a:prstGeom prst="roundRect">
            <a:avLst>
              <a:gd name="adj" fmla="val 6667"/>
            </a:avLst>
          </a:prstGeom>
          <a:solidFill>
            <a:srgbClr val="EEE8DD"/>
          </a:solidFill>
          <a:ln/>
        </p:spPr>
        <p:txBody>
          <a:bodyPr/>
          <a:lstStyle/>
          <a:p>
            <a:endParaRPr lang="en-IN"/>
          </a:p>
        </p:txBody>
      </p:sp>
      <p:sp>
        <p:nvSpPr>
          <p:cNvPr id="8" name="Text 6"/>
          <p:cNvSpPr/>
          <p:nvPr/>
        </p:nvSpPr>
        <p:spPr>
          <a:xfrm>
            <a:off x="7542074" y="288809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2</a:t>
            </a:r>
            <a:endParaRPr lang="en-US" sz="2650" dirty="0"/>
          </a:p>
        </p:txBody>
      </p:sp>
      <p:sp>
        <p:nvSpPr>
          <p:cNvPr id="9" name="Text 7"/>
          <p:cNvSpPr/>
          <p:nvPr/>
        </p:nvSpPr>
        <p:spPr>
          <a:xfrm>
            <a:off x="8194119" y="292346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Introduction</a:t>
            </a:r>
            <a:endParaRPr lang="en-US" sz="2200" dirty="0"/>
          </a:p>
        </p:txBody>
      </p:sp>
      <p:sp>
        <p:nvSpPr>
          <p:cNvPr id="10" name="Text 8"/>
          <p:cNvSpPr/>
          <p:nvPr/>
        </p:nvSpPr>
        <p:spPr>
          <a:xfrm>
            <a:off x="8194119" y="3413879"/>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Setting the stage for our game.</a:t>
            </a:r>
            <a:endParaRPr lang="en-US" sz="1750" dirty="0"/>
          </a:p>
        </p:txBody>
      </p:sp>
      <p:sp>
        <p:nvSpPr>
          <p:cNvPr id="11" name="Shape 9"/>
          <p:cNvSpPr/>
          <p:nvPr/>
        </p:nvSpPr>
        <p:spPr>
          <a:xfrm>
            <a:off x="793790" y="4230410"/>
            <a:ext cx="510302" cy="510302"/>
          </a:xfrm>
          <a:prstGeom prst="roundRect">
            <a:avLst>
              <a:gd name="adj" fmla="val 6667"/>
            </a:avLst>
          </a:prstGeom>
          <a:solidFill>
            <a:srgbClr val="EEE8DD"/>
          </a:solidFill>
          <a:ln/>
        </p:spPr>
        <p:txBody>
          <a:bodyPr/>
          <a:lstStyle/>
          <a:p>
            <a:endParaRPr lang="en-IN"/>
          </a:p>
        </p:txBody>
      </p:sp>
      <p:sp>
        <p:nvSpPr>
          <p:cNvPr id="12" name="Text 10"/>
          <p:cNvSpPr/>
          <p:nvPr/>
        </p:nvSpPr>
        <p:spPr>
          <a:xfrm>
            <a:off x="878860" y="427291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3</a:t>
            </a:r>
            <a:endParaRPr lang="en-US" sz="2650" dirty="0"/>
          </a:p>
        </p:txBody>
      </p:sp>
      <p:sp>
        <p:nvSpPr>
          <p:cNvPr id="13" name="Text 11"/>
          <p:cNvSpPr/>
          <p:nvPr/>
        </p:nvSpPr>
        <p:spPr>
          <a:xfrm>
            <a:off x="1530906" y="43082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Literature Review</a:t>
            </a:r>
            <a:endParaRPr lang="en-US" sz="2200" dirty="0"/>
          </a:p>
        </p:txBody>
      </p:sp>
      <p:sp>
        <p:nvSpPr>
          <p:cNvPr id="14" name="Text 12"/>
          <p:cNvSpPr/>
          <p:nvPr/>
        </p:nvSpPr>
        <p:spPr>
          <a:xfrm>
            <a:off x="1530906" y="4798695"/>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Insights from existing works.</a:t>
            </a:r>
            <a:endParaRPr lang="en-US" sz="1750" dirty="0"/>
          </a:p>
        </p:txBody>
      </p:sp>
      <p:sp>
        <p:nvSpPr>
          <p:cNvPr id="15" name="Shape 13"/>
          <p:cNvSpPr/>
          <p:nvPr/>
        </p:nvSpPr>
        <p:spPr>
          <a:xfrm>
            <a:off x="7457003" y="4230410"/>
            <a:ext cx="510302" cy="510302"/>
          </a:xfrm>
          <a:prstGeom prst="roundRect">
            <a:avLst>
              <a:gd name="adj" fmla="val 6667"/>
            </a:avLst>
          </a:prstGeom>
          <a:solidFill>
            <a:srgbClr val="EEE8DD"/>
          </a:solidFill>
          <a:ln/>
        </p:spPr>
        <p:txBody>
          <a:bodyPr/>
          <a:lstStyle/>
          <a:p>
            <a:endParaRPr lang="en-IN"/>
          </a:p>
        </p:txBody>
      </p:sp>
      <p:sp>
        <p:nvSpPr>
          <p:cNvPr id="16" name="Text 14"/>
          <p:cNvSpPr/>
          <p:nvPr/>
        </p:nvSpPr>
        <p:spPr>
          <a:xfrm>
            <a:off x="7542074" y="4272915"/>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4</a:t>
            </a:r>
            <a:endParaRPr lang="en-US" sz="2650" dirty="0"/>
          </a:p>
        </p:txBody>
      </p:sp>
      <p:sp>
        <p:nvSpPr>
          <p:cNvPr id="17" name="Text 15"/>
          <p:cNvSpPr/>
          <p:nvPr/>
        </p:nvSpPr>
        <p:spPr>
          <a:xfrm>
            <a:off x="8194119" y="43082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Technology Stacks</a:t>
            </a:r>
            <a:endParaRPr lang="en-US" sz="2200" dirty="0"/>
          </a:p>
        </p:txBody>
      </p:sp>
      <p:sp>
        <p:nvSpPr>
          <p:cNvPr id="18" name="Text 16"/>
          <p:cNvSpPr/>
          <p:nvPr/>
        </p:nvSpPr>
        <p:spPr>
          <a:xfrm>
            <a:off x="8194119" y="4798695"/>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Tools and languages used.</a:t>
            </a:r>
            <a:endParaRPr lang="en-US" sz="1750" dirty="0"/>
          </a:p>
        </p:txBody>
      </p:sp>
      <p:sp>
        <p:nvSpPr>
          <p:cNvPr id="19" name="Shape 17"/>
          <p:cNvSpPr/>
          <p:nvPr/>
        </p:nvSpPr>
        <p:spPr>
          <a:xfrm>
            <a:off x="793790" y="5615226"/>
            <a:ext cx="510302" cy="510302"/>
          </a:xfrm>
          <a:prstGeom prst="roundRect">
            <a:avLst>
              <a:gd name="adj" fmla="val 6667"/>
            </a:avLst>
          </a:prstGeom>
          <a:solidFill>
            <a:srgbClr val="EEE8DD"/>
          </a:solidFill>
          <a:ln/>
        </p:spPr>
        <p:txBody>
          <a:bodyPr/>
          <a:lstStyle/>
          <a:p>
            <a:endParaRPr lang="en-IN"/>
          </a:p>
        </p:txBody>
      </p:sp>
      <p:sp>
        <p:nvSpPr>
          <p:cNvPr id="20" name="Text 18"/>
          <p:cNvSpPr/>
          <p:nvPr/>
        </p:nvSpPr>
        <p:spPr>
          <a:xfrm>
            <a:off x="878860" y="565773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5</a:t>
            </a:r>
            <a:endParaRPr lang="en-US" sz="2650" dirty="0"/>
          </a:p>
        </p:txBody>
      </p:sp>
      <p:sp>
        <p:nvSpPr>
          <p:cNvPr id="21" name="Text 19"/>
          <p:cNvSpPr/>
          <p:nvPr/>
        </p:nvSpPr>
        <p:spPr>
          <a:xfrm>
            <a:off x="1530906" y="569309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Game Images</a:t>
            </a:r>
            <a:endParaRPr lang="en-US" sz="2200" dirty="0"/>
          </a:p>
        </p:txBody>
      </p:sp>
      <p:sp>
        <p:nvSpPr>
          <p:cNvPr id="22" name="Text 20"/>
          <p:cNvSpPr/>
          <p:nvPr/>
        </p:nvSpPr>
        <p:spPr>
          <a:xfrm>
            <a:off x="1530906" y="6183511"/>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Visuals from our development.</a:t>
            </a:r>
            <a:endParaRPr lang="en-US" sz="1750" dirty="0"/>
          </a:p>
        </p:txBody>
      </p:sp>
      <p:sp>
        <p:nvSpPr>
          <p:cNvPr id="23" name="Shape 21"/>
          <p:cNvSpPr/>
          <p:nvPr/>
        </p:nvSpPr>
        <p:spPr>
          <a:xfrm>
            <a:off x="7457003" y="5615226"/>
            <a:ext cx="510302" cy="510302"/>
          </a:xfrm>
          <a:prstGeom prst="roundRect">
            <a:avLst>
              <a:gd name="adj" fmla="val 6667"/>
            </a:avLst>
          </a:prstGeom>
          <a:solidFill>
            <a:srgbClr val="EEE8DD"/>
          </a:solidFill>
          <a:ln/>
        </p:spPr>
        <p:txBody>
          <a:bodyPr/>
          <a:lstStyle/>
          <a:p>
            <a:endParaRPr lang="en-IN"/>
          </a:p>
        </p:txBody>
      </p:sp>
      <p:sp>
        <p:nvSpPr>
          <p:cNvPr id="24" name="Text 22"/>
          <p:cNvSpPr/>
          <p:nvPr/>
        </p:nvSpPr>
        <p:spPr>
          <a:xfrm>
            <a:off x="7542074" y="565773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746558"/>
                </a:solidFill>
                <a:latin typeface="Gelasio Semi Bold" pitchFamily="34" charset="0"/>
                <a:ea typeface="Gelasio Semi Bold" pitchFamily="34" charset="-122"/>
                <a:cs typeface="Gelasio Semi Bold" pitchFamily="34" charset="-120"/>
              </a:rPr>
              <a:t>6</a:t>
            </a:r>
            <a:endParaRPr lang="en-US" sz="2650" dirty="0"/>
          </a:p>
        </p:txBody>
      </p:sp>
      <p:sp>
        <p:nvSpPr>
          <p:cNvPr id="25" name="Text 23"/>
          <p:cNvSpPr/>
          <p:nvPr/>
        </p:nvSpPr>
        <p:spPr>
          <a:xfrm>
            <a:off x="8194119" y="569309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References</a:t>
            </a:r>
            <a:endParaRPr lang="en-US" sz="2200" dirty="0"/>
          </a:p>
        </p:txBody>
      </p:sp>
      <p:sp>
        <p:nvSpPr>
          <p:cNvPr id="26" name="Text 24"/>
          <p:cNvSpPr/>
          <p:nvPr/>
        </p:nvSpPr>
        <p:spPr>
          <a:xfrm>
            <a:off x="8194119" y="6183511"/>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Sources and acknowledgments.</a:t>
            </a:r>
            <a:endParaRPr lang="en-US" sz="1750" dirty="0"/>
          </a:p>
        </p:txBody>
      </p:sp>
      <p:sp>
        <p:nvSpPr>
          <p:cNvPr id="31" name="Google Shape;92;p1">
            <a:extLst>
              <a:ext uri="{FF2B5EF4-FFF2-40B4-BE49-F238E27FC236}">
                <a16:creationId xmlns:a16="http://schemas.microsoft.com/office/drawing/2014/main" id="{9418DC1E-D757-92D6-C288-7CF98F0C91D6}"/>
              </a:ext>
            </a:extLst>
          </p:cNvPr>
          <p:cNvSpPr txBox="1"/>
          <p:nvPr/>
        </p:nvSpPr>
        <p:spPr>
          <a:xfrm>
            <a:off x="3618637" y="347049"/>
            <a:ext cx="852719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400" b="1" i="0" u="none" strike="noStrike" cap="none" dirty="0">
                <a:solidFill>
                  <a:schemeClr val="dk1"/>
                </a:solidFill>
                <a:latin typeface="Times New Roman"/>
                <a:ea typeface="Times New Roman"/>
                <a:cs typeface="Times New Roman"/>
                <a:sym typeface="Times New Roman"/>
              </a:rPr>
              <a:t>BVRIT HYDERABAD College of Engineering for Women</a:t>
            </a:r>
            <a:endParaRPr sz="2400" dirty="0"/>
          </a:p>
        </p:txBody>
      </p:sp>
      <p:sp>
        <p:nvSpPr>
          <p:cNvPr id="32" name="Google Shape;95;p1">
            <a:extLst>
              <a:ext uri="{FF2B5EF4-FFF2-40B4-BE49-F238E27FC236}">
                <a16:creationId xmlns:a16="http://schemas.microsoft.com/office/drawing/2014/main" id="{352D8BC4-4D32-B5A1-5699-40A01248DD16}"/>
              </a:ext>
            </a:extLst>
          </p:cNvPr>
          <p:cNvSpPr/>
          <p:nvPr/>
        </p:nvSpPr>
        <p:spPr>
          <a:xfrm>
            <a:off x="5497171" y="721230"/>
            <a:ext cx="391966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dirty="0">
                <a:solidFill>
                  <a:schemeClr val="tx1"/>
                </a:solidFill>
                <a:latin typeface="Calibri"/>
                <a:ea typeface="Calibri"/>
                <a:cs typeface="Calibri"/>
                <a:sym typeface="Calibri"/>
              </a:rPr>
              <a:t>Department of Information Technology</a:t>
            </a:r>
            <a:endParaRPr sz="2000" dirty="0">
              <a:solidFill>
                <a:schemeClr val="tx1"/>
              </a:solidFill>
            </a:endParaRPr>
          </a:p>
        </p:txBody>
      </p:sp>
      <p:pic>
        <p:nvPicPr>
          <p:cNvPr id="33" name="Picture 32">
            <a:extLst>
              <a:ext uri="{FF2B5EF4-FFF2-40B4-BE49-F238E27FC236}">
                <a16:creationId xmlns:a16="http://schemas.microsoft.com/office/drawing/2014/main" id="{06EAF49E-5BCE-9564-525B-E58C96A422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9674" y="312817"/>
            <a:ext cx="1355859" cy="1156482"/>
          </a:xfrm>
          <a:prstGeom prst="rect">
            <a:avLst/>
          </a:prstGeom>
        </p:spPr>
      </p:pic>
      <p:pic>
        <p:nvPicPr>
          <p:cNvPr id="34" name="Google Shape;93;p1">
            <a:extLst>
              <a:ext uri="{FF2B5EF4-FFF2-40B4-BE49-F238E27FC236}">
                <a16:creationId xmlns:a16="http://schemas.microsoft.com/office/drawing/2014/main" id="{641B034E-0069-FA65-C105-C24AF5FD8F62}"/>
              </a:ext>
            </a:extLst>
          </p:cNvPr>
          <p:cNvPicPr preferRelativeResize="0"/>
          <p:nvPr/>
        </p:nvPicPr>
        <p:blipFill rotWithShape="1">
          <a:blip r:embed="rId4">
            <a:alphaModFix/>
          </a:blip>
          <a:srcRect/>
          <a:stretch/>
        </p:blipFill>
        <p:spPr>
          <a:xfrm>
            <a:off x="11975752" y="125969"/>
            <a:ext cx="1512905" cy="136540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5211" y="0"/>
            <a:ext cx="5486400" cy="8229600"/>
          </a:xfrm>
          <a:prstGeom prst="rect">
            <a:avLst/>
          </a:prstGeom>
        </p:spPr>
      </p:pic>
      <p:sp>
        <p:nvSpPr>
          <p:cNvPr id="3" name="Text 0"/>
          <p:cNvSpPr/>
          <p:nvPr/>
        </p:nvSpPr>
        <p:spPr>
          <a:xfrm>
            <a:off x="6280190" y="780693"/>
            <a:ext cx="7556421" cy="1417558"/>
          </a:xfrm>
          <a:prstGeom prst="rect">
            <a:avLst/>
          </a:prstGeom>
          <a:noFill/>
          <a:ln/>
        </p:spPr>
        <p:txBody>
          <a:bodyPr wrap="square" lIns="0" tIns="0" rIns="0" bIns="0" rtlCol="0" anchor="t"/>
          <a:lstStyle/>
          <a:p>
            <a:pPr marL="0" indent="0" algn="l">
              <a:lnSpc>
                <a:spcPts val="5550"/>
              </a:lnSpc>
              <a:buNone/>
            </a:pPr>
            <a:r>
              <a:rPr lang="en-US" sz="2800" dirty="0">
                <a:solidFill>
                  <a:srgbClr val="484237"/>
                </a:solidFill>
                <a:latin typeface="Gelasio Semi Bold" pitchFamily="34" charset="0"/>
                <a:ea typeface="Gelasio Semi Bold" pitchFamily="34" charset="-122"/>
                <a:cs typeface="Gelasio Semi Bold" pitchFamily="34" charset="-120"/>
              </a:rPr>
              <a:t>Abstract: Game Development Summary</a:t>
            </a:r>
            <a:endParaRPr lang="en-US" sz="2800" dirty="0"/>
          </a:p>
        </p:txBody>
      </p:sp>
      <p:sp>
        <p:nvSpPr>
          <p:cNvPr id="16" name="Google Shape;92;p1">
            <a:extLst>
              <a:ext uri="{FF2B5EF4-FFF2-40B4-BE49-F238E27FC236}">
                <a16:creationId xmlns:a16="http://schemas.microsoft.com/office/drawing/2014/main" id="{F4949F67-431B-4AB6-3519-C0418805F04A}"/>
              </a:ext>
            </a:extLst>
          </p:cNvPr>
          <p:cNvSpPr txBox="1"/>
          <p:nvPr/>
        </p:nvSpPr>
        <p:spPr>
          <a:xfrm>
            <a:off x="6659090" y="54590"/>
            <a:ext cx="6557400" cy="400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000" b="1" i="0" u="none" strike="noStrike" cap="none" dirty="0">
                <a:solidFill>
                  <a:schemeClr val="dk1"/>
                </a:solidFill>
                <a:latin typeface="Times New Roman"/>
                <a:ea typeface="Times New Roman"/>
                <a:cs typeface="Times New Roman"/>
                <a:sym typeface="Times New Roman"/>
              </a:rPr>
              <a:t>BVRIT HYDERABAD College of Engineering for Women</a:t>
            </a:r>
            <a:endParaRPr dirty="0"/>
          </a:p>
        </p:txBody>
      </p:sp>
      <p:sp>
        <p:nvSpPr>
          <p:cNvPr id="17" name="Google Shape;95;p1">
            <a:extLst>
              <a:ext uri="{FF2B5EF4-FFF2-40B4-BE49-F238E27FC236}">
                <a16:creationId xmlns:a16="http://schemas.microsoft.com/office/drawing/2014/main" id="{2A609B95-327F-C8ED-C1B1-CA082559F922}"/>
              </a:ext>
            </a:extLst>
          </p:cNvPr>
          <p:cNvSpPr/>
          <p:nvPr/>
        </p:nvSpPr>
        <p:spPr>
          <a:xfrm>
            <a:off x="8098568" y="378407"/>
            <a:ext cx="391966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1800" b="1" dirty="0">
                <a:solidFill>
                  <a:schemeClr val="tx1"/>
                </a:solidFill>
                <a:latin typeface="Calibri"/>
                <a:ea typeface="Calibri"/>
                <a:cs typeface="Calibri"/>
                <a:sym typeface="Calibri"/>
              </a:rPr>
              <a:t>Department of Information Technology</a:t>
            </a:r>
            <a:endParaRPr dirty="0">
              <a:solidFill>
                <a:schemeClr val="tx1"/>
              </a:solidFill>
            </a:endParaRPr>
          </a:p>
        </p:txBody>
      </p:sp>
      <p:pic>
        <p:nvPicPr>
          <p:cNvPr id="18" name="Picture 17">
            <a:extLst>
              <a:ext uri="{FF2B5EF4-FFF2-40B4-BE49-F238E27FC236}">
                <a16:creationId xmlns:a16="http://schemas.microsoft.com/office/drawing/2014/main" id="{F10F1F7B-EC57-5484-A8C9-66EDDE395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2114" y="54590"/>
            <a:ext cx="608076" cy="880110"/>
          </a:xfrm>
          <a:prstGeom prst="rect">
            <a:avLst/>
          </a:prstGeom>
        </p:spPr>
      </p:pic>
      <p:pic>
        <p:nvPicPr>
          <p:cNvPr id="19" name="Google Shape;93;p1">
            <a:extLst>
              <a:ext uri="{FF2B5EF4-FFF2-40B4-BE49-F238E27FC236}">
                <a16:creationId xmlns:a16="http://schemas.microsoft.com/office/drawing/2014/main" id="{FB308066-470A-E960-B8AD-CDA35407235A}"/>
              </a:ext>
            </a:extLst>
          </p:cNvPr>
          <p:cNvPicPr preferRelativeResize="0"/>
          <p:nvPr/>
        </p:nvPicPr>
        <p:blipFill rotWithShape="1">
          <a:blip r:embed="rId5">
            <a:alphaModFix/>
          </a:blip>
          <a:srcRect/>
          <a:stretch/>
        </p:blipFill>
        <p:spPr>
          <a:xfrm>
            <a:off x="13595390" y="67773"/>
            <a:ext cx="795338" cy="990600"/>
          </a:xfrm>
          <a:prstGeom prst="rect">
            <a:avLst/>
          </a:prstGeom>
          <a:noFill/>
          <a:ln>
            <a:noFill/>
          </a:ln>
        </p:spPr>
      </p:pic>
      <p:sp>
        <p:nvSpPr>
          <p:cNvPr id="5" name="TextBox 4">
            <a:extLst>
              <a:ext uri="{FF2B5EF4-FFF2-40B4-BE49-F238E27FC236}">
                <a16:creationId xmlns:a16="http://schemas.microsoft.com/office/drawing/2014/main" id="{01EF9BC2-7A3F-A502-927A-8D19C736F196}"/>
              </a:ext>
            </a:extLst>
          </p:cNvPr>
          <p:cNvSpPr txBox="1"/>
          <p:nvPr/>
        </p:nvSpPr>
        <p:spPr>
          <a:xfrm>
            <a:off x="6099687" y="1660803"/>
            <a:ext cx="7315200" cy="3046988"/>
          </a:xfrm>
          <a:prstGeom prst="rect">
            <a:avLst/>
          </a:prstGeom>
          <a:noFill/>
        </p:spPr>
        <p:txBody>
          <a:bodyPr wrap="square">
            <a:spAutoFit/>
          </a:bodyPr>
          <a:lstStyle/>
          <a:p>
            <a:r>
              <a:rPr lang="en-US" sz="2400" dirty="0"/>
              <a:t>The game is developed using Python and the </a:t>
            </a:r>
            <a:r>
              <a:rPr lang="en-US" sz="2400" dirty="0" err="1"/>
              <a:t>Pygame</a:t>
            </a:r>
            <a:r>
              <a:rPr lang="en-US" sz="2400" dirty="0"/>
              <a:t> library, providing a visually appealing interface and responsive controls. This project demonstrates fundamental game development concepts including object-oriented programming, collision detection, angle-based projectile motion, and user interface design. It serves as a learning tool for aspiring game developers and offers players a fun, skill-based gaming experience.</a:t>
            </a:r>
          </a:p>
        </p:txBody>
      </p:sp>
      <p:sp>
        <p:nvSpPr>
          <p:cNvPr id="7" name="TextBox 6">
            <a:extLst>
              <a:ext uri="{FF2B5EF4-FFF2-40B4-BE49-F238E27FC236}">
                <a16:creationId xmlns:a16="http://schemas.microsoft.com/office/drawing/2014/main" id="{9E1EB534-5719-F6FB-7B03-D701881FF2B0}"/>
              </a:ext>
            </a:extLst>
          </p:cNvPr>
          <p:cNvSpPr txBox="1"/>
          <p:nvPr/>
        </p:nvSpPr>
        <p:spPr>
          <a:xfrm>
            <a:off x="6099687" y="4707791"/>
            <a:ext cx="7315200" cy="2308324"/>
          </a:xfrm>
          <a:prstGeom prst="rect">
            <a:avLst/>
          </a:prstGeom>
          <a:noFill/>
        </p:spPr>
        <p:txBody>
          <a:bodyPr wrap="square">
            <a:spAutoFit/>
          </a:bodyPr>
          <a:lstStyle/>
          <a:p>
            <a:r>
              <a:rPr lang="en-US" sz="2400" dirty="0"/>
              <a:t>The core objective is to shoot colored bubbles from a launcher at the bottom of the screen to match and eliminate clusters of three or more bubbles of the same color. The game features a triangular grid layout of bubbles that gradually descends, increasing the challenge as the game progresses.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0038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Introduction to Bubble Shooter</a:t>
            </a:r>
            <a:endParaRPr lang="en-US" sz="4450" dirty="0"/>
          </a:p>
        </p:txBody>
      </p:sp>
      <p:sp>
        <p:nvSpPr>
          <p:cNvPr id="4" name="Text 1"/>
          <p:cNvSpPr/>
          <p:nvPr/>
        </p:nvSpPr>
        <p:spPr>
          <a:xfrm>
            <a:off x="6280190" y="2958108"/>
            <a:ext cx="7556421" cy="1451610"/>
          </a:xfrm>
          <a:prstGeom prst="rect">
            <a:avLst/>
          </a:prstGeom>
          <a:noFill/>
          <a:ln/>
        </p:spPr>
        <p:txBody>
          <a:bodyPr wrap="square" lIns="0" tIns="0" rIns="0" bIns="0" rtlCol="0" anchor="t"/>
          <a:lstStyle/>
          <a:p>
            <a:pPr>
              <a:lnSpc>
                <a:spcPts val="2850"/>
              </a:lnSpc>
            </a:pPr>
            <a:r>
              <a:rPr lang="en-US" sz="1600" dirty="0"/>
              <a:t>The bubble‑shooter genre originated in Japan in </a:t>
            </a:r>
            <a:r>
              <a:rPr lang="en-US" sz="1600" b="1" dirty="0"/>
              <a:t>1994.</a:t>
            </a:r>
            <a:r>
              <a:rPr lang="en-US" sz="1750" dirty="0">
                <a:latin typeface="Gelasio" pitchFamily="34" charset="0"/>
                <a:ea typeface="Gelasio" pitchFamily="34" charset="-122"/>
                <a:cs typeface="Gelasio" pitchFamily="34" charset="-120"/>
              </a:rPr>
              <a:t>The Bubble Shooter game is a timeless puzzle genre. Players aim and fire colored bubbles. The goal is to clear the board by matching three or more. Our version enhances this classic with unique features and polished design. It offers hours of entertainment for all ages.</a:t>
            </a:r>
            <a:endParaRPr lang="en-US" sz="1750" dirty="0"/>
          </a:p>
        </p:txBody>
      </p:sp>
      <p:pic>
        <p:nvPicPr>
          <p:cNvPr id="5" name="Image 1" descr="preencoded.png"/>
          <p:cNvPicPr>
            <a:picLocks noChangeAspect="1"/>
          </p:cNvPicPr>
          <p:nvPr/>
        </p:nvPicPr>
        <p:blipFill>
          <a:blip r:embed="rId4"/>
          <a:stretch>
            <a:fillRect/>
          </a:stretch>
        </p:blipFill>
        <p:spPr>
          <a:xfrm>
            <a:off x="6265558" y="4975798"/>
            <a:ext cx="566976" cy="566976"/>
          </a:xfrm>
          <a:prstGeom prst="rect">
            <a:avLst/>
          </a:prstGeom>
        </p:spPr>
      </p:pic>
      <p:sp>
        <p:nvSpPr>
          <p:cNvPr id="6" name="Text 2"/>
          <p:cNvSpPr/>
          <p:nvPr/>
        </p:nvSpPr>
        <p:spPr>
          <a:xfrm>
            <a:off x="6187870" y="5785776"/>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Aim &amp; Shoot</a:t>
            </a:r>
            <a:endParaRPr lang="en-US" sz="2200" dirty="0"/>
          </a:p>
        </p:txBody>
      </p:sp>
      <p:sp>
        <p:nvSpPr>
          <p:cNvPr id="7" name="Text 3"/>
          <p:cNvSpPr/>
          <p:nvPr/>
        </p:nvSpPr>
        <p:spPr>
          <a:xfrm>
            <a:off x="6234030" y="6246426"/>
            <a:ext cx="2329815"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Precision is key to success.</a:t>
            </a:r>
            <a:endParaRPr lang="en-US" sz="1750" dirty="0"/>
          </a:p>
        </p:txBody>
      </p:sp>
      <p:pic>
        <p:nvPicPr>
          <p:cNvPr id="8" name="Image 2" descr="preencoded.png"/>
          <p:cNvPicPr>
            <a:picLocks noChangeAspect="1"/>
          </p:cNvPicPr>
          <p:nvPr/>
        </p:nvPicPr>
        <p:blipFill>
          <a:blip r:embed="rId5"/>
          <a:stretch>
            <a:fillRect/>
          </a:stretch>
        </p:blipFill>
        <p:spPr>
          <a:xfrm>
            <a:off x="8784060" y="4975798"/>
            <a:ext cx="566976" cy="566976"/>
          </a:xfrm>
          <a:prstGeom prst="rect">
            <a:avLst/>
          </a:prstGeom>
        </p:spPr>
      </p:pic>
      <p:sp>
        <p:nvSpPr>
          <p:cNvPr id="9" name="Text 4"/>
          <p:cNvSpPr/>
          <p:nvPr/>
        </p:nvSpPr>
        <p:spPr>
          <a:xfrm>
            <a:off x="8847332" y="5785776"/>
            <a:ext cx="232981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Match &amp; Clear</a:t>
            </a:r>
            <a:endParaRPr lang="en-US" sz="2200" dirty="0"/>
          </a:p>
        </p:txBody>
      </p:sp>
      <p:sp>
        <p:nvSpPr>
          <p:cNvPr id="10" name="Text 5"/>
          <p:cNvSpPr/>
          <p:nvPr/>
        </p:nvSpPr>
        <p:spPr>
          <a:xfrm>
            <a:off x="8893493" y="6251903"/>
            <a:ext cx="2329815"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Strategic grouping of bubbles.</a:t>
            </a:r>
            <a:endParaRPr lang="en-US" sz="1750" dirty="0"/>
          </a:p>
        </p:txBody>
      </p:sp>
      <p:pic>
        <p:nvPicPr>
          <p:cNvPr id="11" name="Image 3" descr="preencoded.png"/>
          <p:cNvPicPr>
            <a:picLocks noChangeAspect="1"/>
          </p:cNvPicPr>
          <p:nvPr/>
        </p:nvPicPr>
        <p:blipFill>
          <a:blip r:embed="rId6"/>
          <a:stretch>
            <a:fillRect/>
          </a:stretch>
        </p:blipFill>
        <p:spPr>
          <a:xfrm>
            <a:off x="11506794" y="5042875"/>
            <a:ext cx="566976" cy="566976"/>
          </a:xfrm>
          <a:prstGeom prst="rect">
            <a:avLst/>
          </a:prstGeom>
        </p:spPr>
      </p:pic>
      <p:sp>
        <p:nvSpPr>
          <p:cNvPr id="12" name="Text 6"/>
          <p:cNvSpPr/>
          <p:nvPr/>
        </p:nvSpPr>
        <p:spPr>
          <a:xfrm>
            <a:off x="11506795" y="5717887"/>
            <a:ext cx="2329815" cy="708660"/>
          </a:xfrm>
          <a:prstGeom prst="rect">
            <a:avLst/>
          </a:prstGeom>
          <a:noFill/>
          <a:ln/>
        </p:spPr>
        <p:txBody>
          <a:bodyPr wrap="squar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Timed Challenges</a:t>
            </a:r>
            <a:endParaRPr lang="en-US" sz="2200" dirty="0"/>
          </a:p>
        </p:txBody>
      </p:sp>
      <p:sp>
        <p:nvSpPr>
          <p:cNvPr id="13" name="Text 7"/>
          <p:cNvSpPr/>
          <p:nvPr/>
        </p:nvSpPr>
        <p:spPr>
          <a:xfrm>
            <a:off x="11506794" y="6394131"/>
            <a:ext cx="2329815"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Beat the clock for higher scores.</a:t>
            </a:r>
            <a:endParaRPr lang="en-US" sz="1750" dirty="0"/>
          </a:p>
        </p:txBody>
      </p:sp>
      <p:sp>
        <p:nvSpPr>
          <p:cNvPr id="15" name="Google Shape;92;p1">
            <a:extLst>
              <a:ext uri="{FF2B5EF4-FFF2-40B4-BE49-F238E27FC236}">
                <a16:creationId xmlns:a16="http://schemas.microsoft.com/office/drawing/2014/main" id="{D88E5390-1D39-1510-6D5A-A05075900739}"/>
              </a:ext>
            </a:extLst>
          </p:cNvPr>
          <p:cNvSpPr txBox="1"/>
          <p:nvPr/>
        </p:nvSpPr>
        <p:spPr>
          <a:xfrm>
            <a:off x="6898256" y="215931"/>
            <a:ext cx="6557400" cy="400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i="0" u="none" strike="noStrike" cap="none" dirty="0">
                <a:solidFill>
                  <a:schemeClr val="dk1"/>
                </a:solidFill>
                <a:latin typeface="Times New Roman"/>
                <a:ea typeface="Times New Roman"/>
                <a:cs typeface="Times New Roman"/>
                <a:sym typeface="Times New Roman"/>
              </a:rPr>
              <a:t>BVRIT HYDERABAD College of Engineering for Women</a:t>
            </a:r>
            <a:endParaRPr dirty="0"/>
          </a:p>
        </p:txBody>
      </p:sp>
      <p:sp>
        <p:nvSpPr>
          <p:cNvPr id="16" name="Google Shape;95;p1">
            <a:extLst>
              <a:ext uri="{FF2B5EF4-FFF2-40B4-BE49-F238E27FC236}">
                <a16:creationId xmlns:a16="http://schemas.microsoft.com/office/drawing/2014/main" id="{BA44CB20-7B93-6934-B9C1-0E84E444345B}"/>
              </a:ext>
            </a:extLst>
          </p:cNvPr>
          <p:cNvSpPr/>
          <p:nvPr/>
        </p:nvSpPr>
        <p:spPr>
          <a:xfrm>
            <a:off x="7870619" y="588647"/>
            <a:ext cx="391966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1800" b="1" dirty="0">
                <a:solidFill>
                  <a:schemeClr val="tx1"/>
                </a:solidFill>
                <a:latin typeface="Calibri"/>
                <a:ea typeface="Calibri"/>
                <a:cs typeface="Calibri"/>
                <a:sym typeface="Calibri"/>
              </a:rPr>
              <a:t>Department of Information Technology</a:t>
            </a:r>
            <a:endParaRPr dirty="0">
              <a:solidFill>
                <a:schemeClr val="tx1"/>
              </a:solidFill>
            </a:endParaRPr>
          </a:p>
        </p:txBody>
      </p:sp>
      <p:pic>
        <p:nvPicPr>
          <p:cNvPr id="17" name="Picture 16">
            <a:extLst>
              <a:ext uri="{FF2B5EF4-FFF2-40B4-BE49-F238E27FC236}">
                <a16:creationId xmlns:a16="http://schemas.microsoft.com/office/drawing/2014/main" id="{C0D0277B-23F4-62FE-3FC9-E3EBBB14A80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43936" y="184189"/>
            <a:ext cx="608076" cy="880110"/>
          </a:xfrm>
          <a:prstGeom prst="rect">
            <a:avLst/>
          </a:prstGeom>
        </p:spPr>
      </p:pic>
      <p:pic>
        <p:nvPicPr>
          <p:cNvPr id="18" name="Google Shape;93;p1">
            <a:extLst>
              <a:ext uri="{FF2B5EF4-FFF2-40B4-BE49-F238E27FC236}">
                <a16:creationId xmlns:a16="http://schemas.microsoft.com/office/drawing/2014/main" id="{3E2C1C5E-A06E-3F68-D668-D00DDD0AC9F7}"/>
              </a:ext>
            </a:extLst>
          </p:cNvPr>
          <p:cNvPicPr preferRelativeResize="0"/>
          <p:nvPr/>
        </p:nvPicPr>
        <p:blipFill rotWithShape="1">
          <a:blip r:embed="rId8">
            <a:alphaModFix/>
          </a:blip>
          <a:srcRect/>
          <a:stretch/>
        </p:blipFill>
        <p:spPr>
          <a:xfrm>
            <a:off x="13455656" y="180618"/>
            <a:ext cx="795338" cy="990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597D5C4-D046-BD19-2E49-A0F18BF1BBEF}"/>
              </a:ext>
            </a:extLst>
          </p:cNvPr>
          <p:cNvSpPr txBox="1"/>
          <p:nvPr/>
        </p:nvSpPr>
        <p:spPr>
          <a:xfrm>
            <a:off x="6280190" y="1744358"/>
            <a:ext cx="7315200" cy="5693866"/>
          </a:xfrm>
          <a:prstGeom prst="rect">
            <a:avLst/>
          </a:prstGeom>
          <a:noFill/>
        </p:spPr>
        <p:txBody>
          <a:bodyPr wrap="square">
            <a:spAutoFit/>
          </a:bodyPr>
          <a:lstStyle/>
          <a:p>
            <a:pPr>
              <a:buNone/>
            </a:pPr>
            <a:r>
              <a:rPr lang="en-US" sz="2400" b="1" u="sng" dirty="0"/>
              <a:t>Key Features</a:t>
            </a:r>
          </a:p>
          <a:p>
            <a:pPr>
              <a:buNone/>
            </a:pPr>
            <a:endParaRPr lang="en-US" sz="2000" b="1" dirty="0"/>
          </a:p>
          <a:p>
            <a:pPr>
              <a:buFont typeface="Arial" panose="020B0604020202020204" pitchFamily="34" charset="0"/>
              <a:buChar char="•"/>
            </a:pPr>
            <a:r>
              <a:rPr lang="en-US" sz="2000" b="1" dirty="0"/>
              <a:t>Game Setup</a:t>
            </a:r>
            <a:r>
              <a:rPr lang="en-US" sz="2000" dirty="0"/>
              <a:t>: Initializes the game window, color palette, and UI elements like buttons.</a:t>
            </a:r>
          </a:p>
          <a:p>
            <a:pPr>
              <a:buFont typeface="Arial" panose="020B0604020202020204" pitchFamily="34" charset="0"/>
              <a:buChar char="•"/>
            </a:pPr>
            <a:r>
              <a:rPr lang="en-US" sz="2000" b="1" dirty="0"/>
              <a:t>Grid Management</a:t>
            </a:r>
            <a:r>
              <a:rPr lang="en-US" sz="2000" dirty="0"/>
              <a:t>: Dynamically generates a triangular grid of bubbles with random colors.</a:t>
            </a:r>
          </a:p>
          <a:p>
            <a:pPr>
              <a:buFont typeface="Arial" panose="020B0604020202020204" pitchFamily="34" charset="0"/>
              <a:buChar char="•"/>
            </a:pPr>
            <a:r>
              <a:rPr lang="en-US" sz="2000" b="1" dirty="0"/>
              <a:t>Shooting Mechanism</a:t>
            </a:r>
            <a:r>
              <a:rPr lang="en-US" sz="2000" dirty="0"/>
              <a:t>: Players can adjust the shooter’s angle to fire bubbles towards the grid.</a:t>
            </a:r>
          </a:p>
          <a:p>
            <a:pPr>
              <a:buFont typeface="Arial" panose="020B0604020202020204" pitchFamily="34" charset="0"/>
              <a:buChar char="•"/>
            </a:pPr>
            <a:r>
              <a:rPr lang="en-US" sz="2000" b="1" dirty="0"/>
              <a:t>Collision Detection</a:t>
            </a:r>
            <a:r>
              <a:rPr lang="en-US" sz="2000" dirty="0"/>
              <a:t>: Checks if the fired bubble collides with the grid bubbles, removing matched bubbles and updating the score.</a:t>
            </a:r>
          </a:p>
          <a:p>
            <a:pPr>
              <a:buFont typeface="Arial" panose="020B0604020202020204" pitchFamily="34" charset="0"/>
              <a:buChar char="•"/>
            </a:pPr>
            <a:r>
              <a:rPr lang="en-US" sz="2000" b="1" dirty="0"/>
              <a:t>Game Mechanics</a:t>
            </a:r>
            <a:r>
              <a:rPr lang="en-US" sz="2000" dirty="0"/>
              <a:t>:</a:t>
            </a:r>
          </a:p>
          <a:p>
            <a:pPr marL="742950" lvl="1" indent="-285750">
              <a:buFont typeface="Arial" panose="020B0604020202020204" pitchFamily="34" charset="0"/>
              <a:buChar char="•"/>
            </a:pPr>
            <a:r>
              <a:rPr lang="en-US" sz="2000" dirty="0"/>
              <a:t>Displays score and elapsed time.</a:t>
            </a:r>
          </a:p>
          <a:p>
            <a:pPr marL="742950" lvl="1" indent="-285750">
              <a:buFont typeface="Arial" panose="020B0604020202020204" pitchFamily="34" charset="0"/>
              <a:buChar char="•"/>
            </a:pPr>
            <a:r>
              <a:rPr lang="en-US" sz="2000" dirty="0"/>
              <a:t>Allows players to change bubble colors and angles.</a:t>
            </a:r>
          </a:p>
          <a:p>
            <a:pPr marL="742950" lvl="1" indent="-285750">
              <a:buFont typeface="Arial" panose="020B0604020202020204" pitchFamily="34" charset="0"/>
              <a:buChar char="•"/>
            </a:pPr>
            <a:r>
              <a:rPr lang="en-US" sz="2000" dirty="0"/>
              <a:t>Handles game-over scenarios when bubbles reach the bottom.</a:t>
            </a:r>
          </a:p>
          <a:p>
            <a:pPr>
              <a:buFont typeface="Arial" panose="020B0604020202020204" pitchFamily="34" charset="0"/>
              <a:buChar char="•"/>
            </a:pPr>
            <a:r>
              <a:rPr lang="en-US" sz="2000" b="1" dirty="0"/>
              <a:t>User Interface</a:t>
            </a:r>
            <a:r>
              <a:rPr lang="en-US" sz="2000" dirty="0"/>
              <a:t>:</a:t>
            </a:r>
          </a:p>
          <a:p>
            <a:pPr marL="742950" lvl="1" indent="-285750">
              <a:buFont typeface="Arial" panose="020B0604020202020204" pitchFamily="34" charset="0"/>
              <a:buChar char="•"/>
            </a:pPr>
            <a:r>
              <a:rPr lang="en-US" sz="2000" dirty="0"/>
              <a:t>Buttons for starting, restarting, and exiting the game.</a:t>
            </a:r>
          </a:p>
          <a:p>
            <a:pPr marL="742950" lvl="1" indent="-285750">
              <a:buFont typeface="Arial" panose="020B0604020202020204" pitchFamily="34" charset="0"/>
              <a:buChar char="•"/>
            </a:pPr>
            <a:r>
              <a:rPr lang="en-US" sz="2000" dirty="0"/>
              <a:t>Interactive angle and bubble exchange selection.</a:t>
            </a:r>
          </a:p>
        </p:txBody>
      </p:sp>
      <p:sp>
        <p:nvSpPr>
          <p:cNvPr id="4" name="Google Shape;92;p1">
            <a:extLst>
              <a:ext uri="{FF2B5EF4-FFF2-40B4-BE49-F238E27FC236}">
                <a16:creationId xmlns:a16="http://schemas.microsoft.com/office/drawing/2014/main" id="{0EED9566-C2A3-C5C9-7754-6FB5D063461F}"/>
              </a:ext>
            </a:extLst>
          </p:cNvPr>
          <p:cNvSpPr txBox="1"/>
          <p:nvPr/>
        </p:nvSpPr>
        <p:spPr>
          <a:xfrm>
            <a:off x="3380390" y="162873"/>
            <a:ext cx="6557400" cy="400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000" b="1" i="0" u="none" strike="noStrike" cap="none" dirty="0">
                <a:solidFill>
                  <a:schemeClr val="dk1"/>
                </a:solidFill>
                <a:latin typeface="Times New Roman"/>
                <a:ea typeface="Times New Roman"/>
                <a:cs typeface="Times New Roman"/>
                <a:sym typeface="Times New Roman"/>
              </a:rPr>
              <a:t>BVRIT HYDERABAD College of Engineering for Women</a:t>
            </a:r>
            <a:endParaRPr dirty="0"/>
          </a:p>
        </p:txBody>
      </p:sp>
      <p:sp>
        <p:nvSpPr>
          <p:cNvPr id="5" name="Google Shape;95;p1">
            <a:extLst>
              <a:ext uri="{FF2B5EF4-FFF2-40B4-BE49-F238E27FC236}">
                <a16:creationId xmlns:a16="http://schemas.microsoft.com/office/drawing/2014/main" id="{D7C953B0-57E3-6048-10C8-2E58CE8F7295}"/>
              </a:ext>
            </a:extLst>
          </p:cNvPr>
          <p:cNvSpPr/>
          <p:nvPr/>
        </p:nvSpPr>
        <p:spPr>
          <a:xfrm>
            <a:off x="4416905" y="563073"/>
            <a:ext cx="391966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1800" b="1" dirty="0">
                <a:solidFill>
                  <a:schemeClr val="tx1"/>
                </a:solidFill>
                <a:latin typeface="Calibri"/>
                <a:ea typeface="Calibri"/>
                <a:cs typeface="Calibri"/>
                <a:sym typeface="Calibri"/>
              </a:rPr>
              <a:t>Department of Information Technology</a:t>
            </a:r>
            <a:endParaRPr dirty="0">
              <a:solidFill>
                <a:schemeClr val="tx1"/>
              </a:solidFill>
            </a:endParaRPr>
          </a:p>
        </p:txBody>
      </p:sp>
      <p:pic>
        <p:nvPicPr>
          <p:cNvPr id="6" name="Picture 5">
            <a:extLst>
              <a:ext uri="{FF2B5EF4-FFF2-40B4-BE49-F238E27FC236}">
                <a16:creationId xmlns:a16="http://schemas.microsoft.com/office/drawing/2014/main" id="{155847BD-3D11-1325-39CC-1AC6D47D86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0502" y="64979"/>
            <a:ext cx="1118455" cy="1415943"/>
          </a:xfrm>
          <a:prstGeom prst="rect">
            <a:avLst/>
          </a:prstGeom>
        </p:spPr>
      </p:pic>
      <p:pic>
        <p:nvPicPr>
          <p:cNvPr id="7" name="Google Shape;93;p1">
            <a:extLst>
              <a:ext uri="{FF2B5EF4-FFF2-40B4-BE49-F238E27FC236}">
                <a16:creationId xmlns:a16="http://schemas.microsoft.com/office/drawing/2014/main" id="{AB8F9472-5F44-25BF-706C-BF279E596808}"/>
              </a:ext>
            </a:extLst>
          </p:cNvPr>
          <p:cNvPicPr preferRelativeResize="0"/>
          <p:nvPr/>
        </p:nvPicPr>
        <p:blipFill rotWithShape="1">
          <a:blip r:embed="rId3">
            <a:alphaModFix/>
          </a:blip>
          <a:srcRect/>
          <a:stretch/>
        </p:blipFill>
        <p:spPr>
          <a:xfrm>
            <a:off x="10491537" y="132752"/>
            <a:ext cx="1317700" cy="1348170"/>
          </a:xfrm>
          <a:prstGeom prst="rect">
            <a:avLst/>
          </a:prstGeom>
          <a:noFill/>
          <a:ln>
            <a:noFill/>
          </a:ln>
        </p:spPr>
      </p:pic>
      <p:pic>
        <p:nvPicPr>
          <p:cNvPr id="8" name="Image 3" descr="preencoded.png">
            <a:extLst>
              <a:ext uri="{FF2B5EF4-FFF2-40B4-BE49-F238E27FC236}">
                <a16:creationId xmlns:a16="http://schemas.microsoft.com/office/drawing/2014/main" id="{FDA3A566-A286-B7A2-3B31-0D71196895D0}"/>
              </a:ext>
            </a:extLst>
          </p:cNvPr>
          <p:cNvPicPr>
            <a:picLocks noChangeAspect="1"/>
          </p:cNvPicPr>
          <p:nvPr/>
        </p:nvPicPr>
        <p:blipFill>
          <a:blip r:embed="rId4"/>
          <a:stretch>
            <a:fillRect/>
          </a:stretch>
        </p:blipFill>
        <p:spPr>
          <a:xfrm>
            <a:off x="512418" y="2213935"/>
            <a:ext cx="4901224" cy="45796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996445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8C9D2E7D-1DF5-C539-9A76-19AC81B0B6E1}"/>
              </a:ext>
            </a:extLst>
          </p:cNvPr>
          <p:cNvSpPr/>
          <p:nvPr/>
        </p:nvSpPr>
        <p:spPr>
          <a:xfrm>
            <a:off x="5532546" y="0"/>
            <a:ext cx="2697054" cy="708779"/>
          </a:xfrm>
          <a:prstGeom prst="rect">
            <a:avLst/>
          </a:prstGeom>
          <a:noFill/>
          <a:ln/>
        </p:spPr>
        <p:txBody>
          <a:bodyPr wrap="none" lIns="0" tIns="0" rIns="0" bIns="0" rtlCol="0" anchor="t"/>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gn="l">
              <a:lnSpc>
                <a:spcPts val="5550"/>
              </a:lnSpc>
              <a:buNone/>
            </a:pPr>
            <a:r>
              <a:rPr lang="en-US" sz="3600" u="sng" dirty="0">
                <a:solidFill>
                  <a:srgbClr val="484237"/>
                </a:solidFill>
                <a:latin typeface="Gelasio Semi Bold" pitchFamily="34" charset="0"/>
                <a:cs typeface="Gelasio Semi Bold" pitchFamily="34" charset="-120"/>
              </a:rPr>
              <a:t>Flow chart</a:t>
            </a:r>
            <a:endParaRPr lang="en-US" sz="3600" u="sng" dirty="0"/>
          </a:p>
        </p:txBody>
      </p:sp>
      <p:pic>
        <p:nvPicPr>
          <p:cNvPr id="6" name="Picture 5">
            <a:extLst>
              <a:ext uri="{FF2B5EF4-FFF2-40B4-BE49-F238E27FC236}">
                <a16:creationId xmlns:a16="http://schemas.microsoft.com/office/drawing/2014/main" id="{75DD64C6-6213-492F-7FDC-E913C91AED93}"/>
              </a:ext>
            </a:extLst>
          </p:cNvPr>
          <p:cNvPicPr>
            <a:picLocks noChangeAspect="1"/>
          </p:cNvPicPr>
          <p:nvPr/>
        </p:nvPicPr>
        <p:blipFill>
          <a:blip r:embed="rId2"/>
          <a:stretch>
            <a:fillRect/>
          </a:stretch>
        </p:blipFill>
        <p:spPr>
          <a:xfrm>
            <a:off x="2249906" y="708779"/>
            <a:ext cx="8879305" cy="7207999"/>
          </a:xfrm>
          <a:prstGeom prst="rect">
            <a:avLst/>
          </a:prstGeom>
        </p:spPr>
      </p:pic>
    </p:spTree>
    <p:extLst>
      <p:ext uri="{BB962C8B-B14F-4D97-AF65-F5344CB8AC3E}">
        <p14:creationId xmlns:p14="http://schemas.microsoft.com/office/powerpoint/2010/main" val="979528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95670" y="121615"/>
            <a:ext cx="5534821" cy="708779"/>
          </a:xfrm>
          <a:prstGeom prst="rect">
            <a:avLst/>
          </a:prstGeom>
          <a:noFill/>
          <a:ln/>
        </p:spPr>
        <p:txBody>
          <a:bodyPr wrap="none" lIns="0" tIns="0" rIns="0" bIns="0" rtlCol="0" anchor="t"/>
          <a:lstStyle/>
          <a:p>
            <a:pPr marL="0" indent="0" algn="l">
              <a:lnSpc>
                <a:spcPts val="5550"/>
              </a:lnSpc>
              <a:buNone/>
            </a:pPr>
            <a:r>
              <a:rPr lang="en-US" sz="2400" dirty="0">
                <a:solidFill>
                  <a:srgbClr val="484237"/>
                </a:solidFill>
                <a:latin typeface="Gelasio Semi Bold" pitchFamily="34" charset="0"/>
                <a:ea typeface="Gelasio Semi Bold" pitchFamily="34" charset="-122"/>
                <a:cs typeface="Gelasio Semi Bold" pitchFamily="34" charset="-120"/>
              </a:rPr>
              <a:t>Literature Review: Game Mechanics</a:t>
            </a:r>
            <a:endParaRPr lang="en-US" sz="2400" dirty="0"/>
          </a:p>
        </p:txBody>
      </p:sp>
      <p:graphicFrame>
        <p:nvGraphicFramePr>
          <p:cNvPr id="17" name="Table 16">
            <a:extLst>
              <a:ext uri="{FF2B5EF4-FFF2-40B4-BE49-F238E27FC236}">
                <a16:creationId xmlns:a16="http://schemas.microsoft.com/office/drawing/2014/main" id="{37C00507-5386-77AD-AB0E-EF4608ED09A1}"/>
              </a:ext>
            </a:extLst>
          </p:cNvPr>
          <p:cNvGraphicFramePr>
            <a:graphicFrameLocks noGrp="1"/>
          </p:cNvGraphicFramePr>
          <p:nvPr>
            <p:extLst>
              <p:ext uri="{D42A27DB-BD31-4B8C-83A1-F6EECF244321}">
                <p14:modId xmlns:p14="http://schemas.microsoft.com/office/powerpoint/2010/main" val="2724994159"/>
              </p:ext>
            </p:extLst>
          </p:nvPr>
        </p:nvGraphicFramePr>
        <p:xfrm>
          <a:off x="415090" y="830393"/>
          <a:ext cx="14001950" cy="7277593"/>
        </p:xfrm>
        <a:graphic>
          <a:graphicData uri="http://schemas.openxmlformats.org/drawingml/2006/table">
            <a:tbl>
              <a:tblPr firstRow="1" bandRow="1">
                <a:tableStyleId>{8799B23B-EC83-4686-B30A-512413B5E67A}</a:tableStyleId>
              </a:tblPr>
              <a:tblGrid>
                <a:gridCol w="2800390">
                  <a:extLst>
                    <a:ext uri="{9D8B030D-6E8A-4147-A177-3AD203B41FA5}">
                      <a16:colId xmlns:a16="http://schemas.microsoft.com/office/drawing/2014/main" val="520548337"/>
                    </a:ext>
                  </a:extLst>
                </a:gridCol>
                <a:gridCol w="2800390">
                  <a:extLst>
                    <a:ext uri="{9D8B030D-6E8A-4147-A177-3AD203B41FA5}">
                      <a16:colId xmlns:a16="http://schemas.microsoft.com/office/drawing/2014/main" val="1125449733"/>
                    </a:ext>
                  </a:extLst>
                </a:gridCol>
                <a:gridCol w="2800390">
                  <a:extLst>
                    <a:ext uri="{9D8B030D-6E8A-4147-A177-3AD203B41FA5}">
                      <a16:colId xmlns:a16="http://schemas.microsoft.com/office/drawing/2014/main" val="4194439383"/>
                    </a:ext>
                  </a:extLst>
                </a:gridCol>
                <a:gridCol w="2830308">
                  <a:extLst>
                    <a:ext uri="{9D8B030D-6E8A-4147-A177-3AD203B41FA5}">
                      <a16:colId xmlns:a16="http://schemas.microsoft.com/office/drawing/2014/main" val="4102168574"/>
                    </a:ext>
                  </a:extLst>
                </a:gridCol>
                <a:gridCol w="2770472">
                  <a:extLst>
                    <a:ext uri="{9D8B030D-6E8A-4147-A177-3AD203B41FA5}">
                      <a16:colId xmlns:a16="http://schemas.microsoft.com/office/drawing/2014/main" val="652060766"/>
                    </a:ext>
                  </a:extLst>
                </a:gridCol>
              </a:tblGrid>
              <a:tr h="1406061">
                <a:tc>
                  <a:txBody>
                    <a:bodyPr/>
                    <a:lstStyle/>
                    <a:p>
                      <a:r>
                        <a:rPr lang="en-IN" dirty="0"/>
                        <a:t>Sl.no</a:t>
                      </a:r>
                    </a:p>
                  </a:txBody>
                  <a:tcPr/>
                </a:tc>
                <a:tc>
                  <a:txBody>
                    <a:bodyPr/>
                    <a:lstStyle/>
                    <a:p>
                      <a:r>
                        <a:rPr lang="en-IN" dirty="0"/>
                        <a:t>title</a:t>
                      </a:r>
                    </a:p>
                  </a:txBody>
                  <a:tcPr/>
                </a:tc>
                <a:tc>
                  <a:txBody>
                    <a:bodyPr/>
                    <a:lstStyle/>
                    <a:p>
                      <a:r>
                        <a:rPr lang="en-IN" dirty="0"/>
                        <a:t>authors</a:t>
                      </a:r>
                    </a:p>
                  </a:txBody>
                  <a:tcPr/>
                </a:tc>
                <a:tc>
                  <a:txBody>
                    <a:bodyPr/>
                    <a:lstStyle/>
                    <a:p>
                      <a:r>
                        <a:rPr lang="en-IN" dirty="0"/>
                        <a:t>Publisher</a:t>
                      </a:r>
                    </a:p>
                  </a:txBody>
                  <a:tcPr/>
                </a:tc>
                <a:tc>
                  <a:txBody>
                    <a:bodyPr/>
                    <a:lstStyle/>
                    <a:p>
                      <a:r>
                        <a:rPr lang="en-IN" dirty="0"/>
                        <a:t>Focused area</a:t>
                      </a:r>
                    </a:p>
                  </a:txBody>
                  <a:tcPr/>
                </a:tc>
                <a:extLst>
                  <a:ext uri="{0D108BD9-81ED-4DB2-BD59-A6C34878D82A}">
                    <a16:rowId xmlns:a16="http://schemas.microsoft.com/office/drawing/2014/main" val="3062506171"/>
                  </a:ext>
                </a:extLst>
              </a:tr>
              <a:tr h="2232725">
                <a:tc>
                  <a:txBody>
                    <a:bodyPr/>
                    <a:lstStyle/>
                    <a:p>
                      <a:pPr algn="ctr"/>
                      <a:r>
                        <a:rPr lang="en-IN" dirty="0"/>
                        <a:t>1.</a:t>
                      </a:r>
                    </a:p>
                  </a:txBody>
                  <a:tcPr/>
                </a:tc>
                <a:tc>
                  <a:txBody>
                    <a:bodyPr/>
                    <a:lstStyle/>
                    <a:p>
                      <a:r>
                        <a:rPr lang="en-US" sz="1800" dirty="0"/>
                        <a:t>"Bubble Shooter Game Used as a Prime for Divergent Thinking"</a:t>
                      </a:r>
                      <a:endParaRPr lang="en-IN" sz="1800" dirty="0"/>
                    </a:p>
                  </a:txBody>
                  <a:tcPr/>
                </a:tc>
                <a:tc>
                  <a:txBody>
                    <a:bodyPr/>
                    <a:lstStyle/>
                    <a:p>
                      <a:r>
                        <a:rPr lang="en-IN" sz="1800" dirty="0"/>
                        <a:t>Jennifer Haase</a:t>
                      </a:r>
                    </a:p>
                  </a:txBody>
                  <a:tcPr/>
                </a:tc>
                <a:tc>
                  <a:txBody>
                    <a:bodyPr/>
                    <a:lstStyle/>
                    <a:p>
                      <a:r>
                        <a:rPr lang="en-US" sz="1800" dirty="0"/>
                        <a:t>Creativity Research Journal (Taylor &amp; Francis)</a:t>
                      </a:r>
                      <a:endParaRPr lang="en-IN" sz="1800" dirty="0"/>
                    </a:p>
                  </a:txBody>
                  <a:tcPr/>
                </a:tc>
                <a:tc>
                  <a:txBody>
                    <a:bodyPr/>
                    <a:lstStyle/>
                    <a:p>
                      <a:r>
                        <a:rPr lang="en-US" sz="1800" dirty="0"/>
                        <a:t>This study investigates the psychological impact of playing Bubble Shooter on creative thinking, especially focusing on divergent thinking and creativity enhancement.</a:t>
                      </a:r>
                      <a:endParaRPr lang="en-IN" sz="1800" dirty="0"/>
                    </a:p>
                  </a:txBody>
                  <a:tcPr/>
                </a:tc>
                <a:extLst>
                  <a:ext uri="{0D108BD9-81ED-4DB2-BD59-A6C34878D82A}">
                    <a16:rowId xmlns:a16="http://schemas.microsoft.com/office/drawing/2014/main" val="3136914234"/>
                  </a:ext>
                </a:extLst>
              </a:tr>
              <a:tr h="2232746">
                <a:tc>
                  <a:txBody>
                    <a:bodyPr/>
                    <a:lstStyle/>
                    <a:p>
                      <a:pPr algn="ctr"/>
                      <a:r>
                        <a:rPr lang="en-IN" dirty="0"/>
                        <a:t>2.</a:t>
                      </a:r>
                    </a:p>
                  </a:txBody>
                  <a:tcPr/>
                </a:tc>
                <a:tc>
                  <a:txBody>
                    <a:bodyPr/>
                    <a:lstStyle/>
                    <a:p>
                      <a:r>
                        <a:rPr lang="en-US" sz="1800" dirty="0"/>
                        <a:t>"A Reinforcement Learning Agent for Bubble Shooter Game"</a:t>
                      </a:r>
                      <a:endParaRPr lang="en-IN" sz="1800" dirty="0"/>
                    </a:p>
                  </a:txBody>
                  <a:tcPr/>
                </a:tc>
                <a:tc>
                  <a:txBody>
                    <a:bodyPr/>
                    <a:lstStyle/>
                    <a:p>
                      <a:r>
                        <a:rPr lang="en-IN" sz="1800" dirty="0"/>
                        <a:t>Jian Liu, Xiaoming Liu, Pengfei Wu</a:t>
                      </a:r>
                    </a:p>
                  </a:txBody>
                  <a:tcPr/>
                </a:tc>
                <a:tc>
                  <a:txBody>
                    <a:bodyPr/>
                    <a:lstStyle/>
                    <a:p>
                      <a:r>
                        <a:rPr lang="en-US" sz="1800" dirty="0"/>
                        <a:t>International Journal of Computer Games Technology,</a:t>
                      </a:r>
                      <a:endParaRPr lang="en-IN" sz="1800" dirty="0"/>
                    </a:p>
                  </a:txBody>
                  <a:tcPr/>
                </a:tc>
                <a:tc>
                  <a:txBody>
                    <a:bodyPr/>
                    <a:lstStyle/>
                    <a:p>
                      <a:r>
                        <a:rPr lang="en-US" sz="1800" dirty="0"/>
                        <a:t>The authors developed a reinforcement learning AI agent for Bubble Shooter, focusing on teaching the agent to make optimal shooting decisions through trial-and-error learning.</a:t>
                      </a:r>
                      <a:endParaRPr lang="en-IN" sz="1800" dirty="0"/>
                    </a:p>
                  </a:txBody>
                  <a:tcPr/>
                </a:tc>
                <a:extLst>
                  <a:ext uri="{0D108BD9-81ED-4DB2-BD59-A6C34878D82A}">
                    <a16:rowId xmlns:a16="http://schemas.microsoft.com/office/drawing/2014/main" val="113366364"/>
                  </a:ext>
                </a:extLst>
              </a:tr>
              <a:tr h="1406061">
                <a:tc>
                  <a:txBody>
                    <a:bodyPr/>
                    <a:lstStyle/>
                    <a:p>
                      <a:pPr algn="ctr"/>
                      <a:r>
                        <a:rPr lang="en-IN" dirty="0"/>
                        <a:t>3.</a:t>
                      </a:r>
                    </a:p>
                  </a:txBody>
                  <a:tcPr/>
                </a:tc>
                <a:tc>
                  <a:txBody>
                    <a:bodyPr/>
                    <a:lstStyle/>
                    <a:p>
                      <a:r>
                        <a:rPr lang="en-US" sz="1800" dirty="0"/>
                        <a:t>An Interactive Learning Medium for Young Children</a:t>
                      </a:r>
                      <a:endParaRPr lang="en-IN" sz="1800" dirty="0"/>
                    </a:p>
                  </a:txBody>
                  <a:tcPr/>
                </a:tc>
                <a:tc>
                  <a:txBody>
                    <a:bodyPr/>
                    <a:lstStyle/>
                    <a:p>
                      <a:r>
                        <a:rPr lang="en-IN" sz="1800" dirty="0"/>
                        <a:t>Huei-Tse Hou</a:t>
                      </a:r>
                    </a:p>
                  </a:txBody>
                  <a:tcPr/>
                </a:tc>
                <a:tc>
                  <a:txBody>
                    <a:bodyPr/>
                    <a:lstStyle/>
                    <a:p>
                      <a:r>
                        <a:rPr lang="en-IN" sz="1800" dirty="0"/>
                        <a:t>IEEE</a:t>
                      </a:r>
                    </a:p>
                  </a:txBody>
                  <a:tcPr/>
                </a:tc>
                <a:tc>
                  <a:txBody>
                    <a:bodyPr/>
                    <a:lstStyle/>
                    <a:p>
                      <a:r>
                        <a:rPr lang="en-US" sz="1800" dirty="0"/>
                        <a:t>Color Combination, Arithmetic Operation, Word Formation, and Object Creation</a:t>
                      </a:r>
                      <a:endParaRPr lang="en-IN" sz="1800" dirty="0"/>
                    </a:p>
                  </a:txBody>
                  <a:tcPr/>
                </a:tc>
                <a:extLst>
                  <a:ext uri="{0D108BD9-81ED-4DB2-BD59-A6C34878D82A}">
                    <a16:rowId xmlns:a16="http://schemas.microsoft.com/office/drawing/2014/main" val="299494093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6133" y="1298853"/>
            <a:ext cx="7716679" cy="1274445"/>
          </a:xfrm>
          <a:prstGeom prst="rect">
            <a:avLst/>
          </a:prstGeom>
          <a:noFill/>
          <a:ln/>
        </p:spPr>
        <p:txBody>
          <a:bodyPr wrap="square" lIns="0" tIns="0" rIns="0" bIns="0" rtlCol="0" anchor="t"/>
          <a:lstStyle/>
          <a:p>
            <a:pPr marL="0" indent="0" algn="l">
              <a:lnSpc>
                <a:spcPts val="5000"/>
              </a:lnSpc>
              <a:buNone/>
            </a:pPr>
            <a:r>
              <a:rPr lang="en-US" sz="2800" dirty="0">
                <a:solidFill>
                  <a:srgbClr val="484237"/>
                </a:solidFill>
                <a:latin typeface="Gelasio Semi Bold" pitchFamily="34" charset="0"/>
                <a:ea typeface="Gelasio Semi Bold" pitchFamily="34" charset="-122"/>
                <a:cs typeface="Gelasio Semi Bold" pitchFamily="34" charset="-120"/>
              </a:rPr>
              <a:t>Technology Stacks: Under the Hood</a:t>
            </a:r>
            <a:endParaRPr lang="en-US" sz="2800" dirty="0"/>
          </a:p>
        </p:txBody>
      </p:sp>
      <p:sp>
        <p:nvSpPr>
          <p:cNvPr id="14" name="Google Shape;92;p1">
            <a:extLst>
              <a:ext uri="{FF2B5EF4-FFF2-40B4-BE49-F238E27FC236}">
                <a16:creationId xmlns:a16="http://schemas.microsoft.com/office/drawing/2014/main" id="{14D83C40-E3D0-4D9D-1AD2-8FBED992FA40}"/>
              </a:ext>
            </a:extLst>
          </p:cNvPr>
          <p:cNvSpPr txBox="1"/>
          <p:nvPr/>
        </p:nvSpPr>
        <p:spPr>
          <a:xfrm>
            <a:off x="6530997" y="296847"/>
            <a:ext cx="6557400" cy="40020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000" b="1" i="0" u="none" strike="noStrike" cap="none" dirty="0">
                <a:solidFill>
                  <a:schemeClr val="dk1"/>
                </a:solidFill>
                <a:latin typeface="Times New Roman"/>
                <a:ea typeface="Times New Roman"/>
                <a:cs typeface="Times New Roman"/>
                <a:sym typeface="Times New Roman"/>
              </a:rPr>
              <a:t>BVRIT HYDERABAD College of Engineering for Women</a:t>
            </a:r>
            <a:endParaRPr dirty="0"/>
          </a:p>
        </p:txBody>
      </p:sp>
      <p:sp>
        <p:nvSpPr>
          <p:cNvPr id="15" name="Google Shape;95;p1">
            <a:extLst>
              <a:ext uri="{FF2B5EF4-FFF2-40B4-BE49-F238E27FC236}">
                <a16:creationId xmlns:a16="http://schemas.microsoft.com/office/drawing/2014/main" id="{0C258EE4-743F-5978-AF12-41053DE2888B}"/>
              </a:ext>
            </a:extLst>
          </p:cNvPr>
          <p:cNvSpPr/>
          <p:nvPr/>
        </p:nvSpPr>
        <p:spPr>
          <a:xfrm>
            <a:off x="7849865" y="605552"/>
            <a:ext cx="3919664" cy="36933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1800" b="1" dirty="0">
                <a:solidFill>
                  <a:schemeClr val="tx1"/>
                </a:solidFill>
                <a:latin typeface="Calibri"/>
                <a:ea typeface="Calibri"/>
                <a:cs typeface="Calibri"/>
                <a:sym typeface="Calibri"/>
              </a:rPr>
              <a:t>Department of Information Technology</a:t>
            </a:r>
            <a:endParaRPr dirty="0">
              <a:solidFill>
                <a:schemeClr val="tx1"/>
              </a:solidFill>
            </a:endParaRPr>
          </a:p>
        </p:txBody>
      </p:sp>
      <p:pic>
        <p:nvPicPr>
          <p:cNvPr id="16" name="Picture 15">
            <a:extLst>
              <a:ext uri="{FF2B5EF4-FFF2-40B4-BE49-F238E27FC236}">
                <a16:creationId xmlns:a16="http://schemas.microsoft.com/office/drawing/2014/main" id="{45B22A98-2134-EE2F-91DC-74AA702EB2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34154" y="238533"/>
            <a:ext cx="608076" cy="880110"/>
          </a:xfrm>
          <a:prstGeom prst="rect">
            <a:avLst/>
          </a:prstGeom>
        </p:spPr>
      </p:pic>
      <p:pic>
        <p:nvPicPr>
          <p:cNvPr id="17" name="Google Shape;93;p1">
            <a:extLst>
              <a:ext uri="{FF2B5EF4-FFF2-40B4-BE49-F238E27FC236}">
                <a16:creationId xmlns:a16="http://schemas.microsoft.com/office/drawing/2014/main" id="{59EDB58C-9755-690D-878D-AFA614F4F0A3}"/>
              </a:ext>
            </a:extLst>
          </p:cNvPr>
          <p:cNvPicPr preferRelativeResize="0"/>
          <p:nvPr/>
        </p:nvPicPr>
        <p:blipFill rotWithShape="1">
          <a:blip r:embed="rId5">
            <a:alphaModFix/>
          </a:blip>
          <a:srcRect/>
          <a:stretch/>
        </p:blipFill>
        <p:spPr>
          <a:xfrm>
            <a:off x="13121401" y="205026"/>
            <a:ext cx="795338" cy="990600"/>
          </a:xfrm>
          <a:prstGeom prst="rect">
            <a:avLst/>
          </a:prstGeom>
          <a:noFill/>
          <a:ln>
            <a:noFill/>
          </a:ln>
        </p:spPr>
      </p:pic>
      <p:sp>
        <p:nvSpPr>
          <p:cNvPr id="19" name="TextBox 18">
            <a:extLst>
              <a:ext uri="{FF2B5EF4-FFF2-40B4-BE49-F238E27FC236}">
                <a16:creationId xmlns:a16="http://schemas.microsoft.com/office/drawing/2014/main" id="{82BBE475-6AFD-5A49-D0A8-BA92D578E205}"/>
              </a:ext>
            </a:extLst>
          </p:cNvPr>
          <p:cNvSpPr txBox="1"/>
          <p:nvPr/>
        </p:nvSpPr>
        <p:spPr>
          <a:xfrm>
            <a:off x="5773196" y="2016352"/>
            <a:ext cx="8323804" cy="5693866"/>
          </a:xfrm>
          <a:prstGeom prst="rect">
            <a:avLst/>
          </a:prstGeom>
          <a:noFill/>
        </p:spPr>
        <p:txBody>
          <a:bodyPr wrap="square">
            <a:spAutoFit/>
          </a:bodyPr>
          <a:lstStyle/>
          <a:p>
            <a:r>
              <a:rPr lang="en-IN" sz="2800" dirty="0"/>
              <a:t>The libraries used in your Bubble Shooter game code are:</a:t>
            </a:r>
          </a:p>
          <a:p>
            <a:r>
              <a:rPr lang="en-IN" sz="2800" u="sng" dirty="0" err="1"/>
              <a:t>Pygame</a:t>
            </a:r>
            <a:r>
              <a:rPr lang="en-IN" sz="2800" dirty="0"/>
              <a:t>-For creating the game window, handling graphics, events, drawing shapes, and managing game loop and timing.</a:t>
            </a:r>
          </a:p>
          <a:p>
            <a:r>
              <a:rPr lang="en-IN" sz="2800" u="sng" dirty="0"/>
              <a:t>Sys-</a:t>
            </a:r>
            <a:r>
              <a:rPr lang="en-IN" sz="2800" dirty="0"/>
              <a:t> To handle system-level operations, here used to exit the program cleanly.</a:t>
            </a:r>
          </a:p>
          <a:p>
            <a:r>
              <a:rPr lang="en-IN" sz="2800" u="sng" dirty="0"/>
              <a:t>Math</a:t>
            </a:r>
            <a:r>
              <a:rPr lang="en-IN" sz="2800" dirty="0"/>
              <a:t>- For mathematical operations like trigonometry (sin, cos, radians, </a:t>
            </a:r>
            <a:r>
              <a:rPr lang="en-IN" sz="2800" dirty="0" err="1"/>
              <a:t>hypot</a:t>
            </a:r>
            <a:r>
              <a:rPr lang="en-IN" sz="2800" dirty="0"/>
              <a:t>), which are used for calculating angles, movement vectors, and distances.</a:t>
            </a:r>
          </a:p>
          <a:p>
            <a:r>
              <a:rPr lang="en-IN" sz="2800" u="sng" dirty="0"/>
              <a:t>Random</a:t>
            </a:r>
            <a:r>
              <a:rPr lang="en-IN" sz="2800" dirty="0"/>
              <a:t>- To generate random choices, such as selecting the bubble </a:t>
            </a:r>
            <a:r>
              <a:rPr lang="en-IN" sz="2800" dirty="0" err="1"/>
              <a:t>colors</a:t>
            </a:r>
            <a:r>
              <a:rPr lang="en-IN" sz="2800" dirty="0"/>
              <a:t> randomly.</a:t>
            </a:r>
          </a:p>
          <a:p>
            <a:r>
              <a:rPr lang="en-IN" sz="2800" u="sng" dirty="0"/>
              <a:t>Time</a:t>
            </a:r>
            <a:r>
              <a:rPr lang="en-IN" sz="2800" dirty="0"/>
              <a:t>- To track elapsed time for the game timer.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075073" y="1481569"/>
            <a:ext cx="5272802" cy="659130"/>
          </a:xfrm>
          <a:prstGeom prst="rect">
            <a:avLst/>
          </a:prstGeom>
          <a:noFill/>
          <a:ln/>
        </p:spPr>
        <p:txBody>
          <a:bodyPr wrap="none" lIns="0" tIns="0" rIns="0" bIns="0" rtlCol="0" anchor="t"/>
          <a:lstStyle/>
          <a:p>
            <a:pPr marL="0" indent="0" algn="l">
              <a:lnSpc>
                <a:spcPts val="5150"/>
              </a:lnSpc>
              <a:buNone/>
            </a:pPr>
            <a:r>
              <a:rPr lang="en-US" sz="4150" u="sng" dirty="0">
                <a:solidFill>
                  <a:srgbClr val="484237"/>
                </a:solidFill>
                <a:latin typeface="Gelasio Semi Bold" pitchFamily="34" charset="0"/>
                <a:cs typeface="Gelasio Semi Bold" pitchFamily="34" charset="-120"/>
              </a:rPr>
              <a:t>Output images</a:t>
            </a:r>
            <a:endParaRPr lang="en-US" sz="4150" u="sng" dirty="0"/>
          </a:p>
        </p:txBody>
      </p:sp>
      <p:pic>
        <p:nvPicPr>
          <p:cNvPr id="5" name="Image 2" descr="preencoded.png"/>
          <p:cNvPicPr>
            <a:picLocks noChangeAspect="1"/>
          </p:cNvPicPr>
          <p:nvPr/>
        </p:nvPicPr>
        <p:blipFill>
          <a:blip r:embed="rId3"/>
          <a:stretch>
            <a:fillRect/>
          </a:stretch>
        </p:blipFill>
        <p:spPr>
          <a:xfrm>
            <a:off x="7218947" y="2336079"/>
            <a:ext cx="5245769" cy="45796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Image 3" descr="preencoded.png"/>
          <p:cNvPicPr>
            <a:picLocks noChangeAspect="1"/>
          </p:cNvPicPr>
          <p:nvPr/>
        </p:nvPicPr>
        <p:blipFill>
          <a:blip r:embed="rId4"/>
          <a:stretch>
            <a:fillRect/>
          </a:stretch>
        </p:blipFill>
        <p:spPr>
          <a:xfrm>
            <a:off x="1353814" y="2442535"/>
            <a:ext cx="4901224" cy="45796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Rectangle: Rounded Corners 7">
            <a:extLst>
              <a:ext uri="{FF2B5EF4-FFF2-40B4-BE49-F238E27FC236}">
                <a16:creationId xmlns:a16="http://schemas.microsoft.com/office/drawing/2014/main" id="{148EAF70-BED4-7F04-67DD-3473077F90C6}"/>
              </a:ext>
            </a:extLst>
          </p:cNvPr>
          <p:cNvSpPr/>
          <p:nvPr/>
        </p:nvSpPr>
        <p:spPr>
          <a:xfrm>
            <a:off x="12813631" y="7760445"/>
            <a:ext cx="1684421" cy="357526"/>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Google Shape;92;p1">
            <a:extLst>
              <a:ext uri="{FF2B5EF4-FFF2-40B4-BE49-F238E27FC236}">
                <a16:creationId xmlns:a16="http://schemas.microsoft.com/office/drawing/2014/main" id="{D1E2288D-8645-AB91-7B27-0AD4133D215B}"/>
              </a:ext>
            </a:extLst>
          </p:cNvPr>
          <p:cNvSpPr txBox="1"/>
          <p:nvPr/>
        </p:nvSpPr>
        <p:spPr>
          <a:xfrm>
            <a:off x="3618637" y="330968"/>
            <a:ext cx="8527197" cy="46162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r>
              <a:rPr lang="en" sz="2400" b="1" i="0" u="none" strike="noStrike" cap="none" dirty="0">
                <a:solidFill>
                  <a:schemeClr val="dk1"/>
                </a:solidFill>
                <a:latin typeface="Times New Roman"/>
                <a:ea typeface="Times New Roman"/>
                <a:cs typeface="Times New Roman"/>
                <a:sym typeface="Times New Roman"/>
              </a:rPr>
              <a:t>BVRIT HYDERABAD College of Engineering for Women</a:t>
            </a:r>
            <a:endParaRPr sz="2400" dirty="0"/>
          </a:p>
        </p:txBody>
      </p:sp>
      <p:sp>
        <p:nvSpPr>
          <p:cNvPr id="10" name="Google Shape;95;p1">
            <a:extLst>
              <a:ext uri="{FF2B5EF4-FFF2-40B4-BE49-F238E27FC236}">
                <a16:creationId xmlns:a16="http://schemas.microsoft.com/office/drawing/2014/main" id="{3DF85B23-6760-6701-9FBB-4319D4DCF975}"/>
              </a:ext>
            </a:extLst>
          </p:cNvPr>
          <p:cNvSpPr/>
          <p:nvPr/>
        </p:nvSpPr>
        <p:spPr>
          <a:xfrm>
            <a:off x="5497171" y="721230"/>
            <a:ext cx="3919664" cy="70784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spcBef>
                <a:spcPts val="0"/>
              </a:spcBef>
              <a:spcAft>
                <a:spcPts val="0"/>
              </a:spcAft>
              <a:buNone/>
            </a:pPr>
            <a:r>
              <a:rPr lang="en" sz="2000" b="1" dirty="0">
                <a:solidFill>
                  <a:schemeClr val="tx1"/>
                </a:solidFill>
                <a:latin typeface="Calibri"/>
                <a:ea typeface="Calibri"/>
                <a:cs typeface="Calibri"/>
                <a:sym typeface="Calibri"/>
              </a:rPr>
              <a:t>Department of Information Technology</a:t>
            </a:r>
            <a:endParaRPr sz="2000" dirty="0">
              <a:solidFill>
                <a:schemeClr val="tx1"/>
              </a:solidFill>
            </a:endParaRPr>
          </a:p>
        </p:txBody>
      </p:sp>
      <p:pic>
        <p:nvPicPr>
          <p:cNvPr id="11" name="Picture 10">
            <a:extLst>
              <a:ext uri="{FF2B5EF4-FFF2-40B4-BE49-F238E27FC236}">
                <a16:creationId xmlns:a16="http://schemas.microsoft.com/office/drawing/2014/main" id="{233E30D9-D2DD-6A1E-17C7-FEE17EF4EB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9674" y="312817"/>
            <a:ext cx="1355859" cy="1156482"/>
          </a:xfrm>
          <a:prstGeom prst="rect">
            <a:avLst/>
          </a:prstGeom>
        </p:spPr>
      </p:pic>
      <p:pic>
        <p:nvPicPr>
          <p:cNvPr id="12" name="Google Shape;93;p1">
            <a:extLst>
              <a:ext uri="{FF2B5EF4-FFF2-40B4-BE49-F238E27FC236}">
                <a16:creationId xmlns:a16="http://schemas.microsoft.com/office/drawing/2014/main" id="{EDE2111A-8265-5B61-C1FA-B3FC2476BF1D}"/>
              </a:ext>
            </a:extLst>
          </p:cNvPr>
          <p:cNvPicPr preferRelativeResize="0"/>
          <p:nvPr/>
        </p:nvPicPr>
        <p:blipFill rotWithShape="1">
          <a:blip r:embed="rId6">
            <a:alphaModFix/>
          </a:blip>
          <a:srcRect/>
          <a:stretch/>
        </p:blipFill>
        <p:spPr>
          <a:xfrm>
            <a:off x="11975752" y="125969"/>
            <a:ext cx="1512905" cy="1365408"/>
          </a:xfrm>
          <a:prstGeom prst="rect">
            <a:avLst/>
          </a:prstGeom>
          <a:noFill/>
          <a:ln>
            <a:noFill/>
          </a:ln>
        </p:spPr>
      </p:pic>
      <p:sp>
        <p:nvSpPr>
          <p:cNvPr id="4" name="Text 0">
            <a:extLst>
              <a:ext uri="{FF2B5EF4-FFF2-40B4-BE49-F238E27FC236}">
                <a16:creationId xmlns:a16="http://schemas.microsoft.com/office/drawing/2014/main" id="{B7036D9A-40C2-D1B4-64E9-82FBDD18981D}"/>
              </a:ext>
            </a:extLst>
          </p:cNvPr>
          <p:cNvSpPr/>
          <p:nvPr/>
        </p:nvSpPr>
        <p:spPr>
          <a:xfrm>
            <a:off x="982236" y="7178805"/>
            <a:ext cx="5272802" cy="659130"/>
          </a:xfrm>
          <a:prstGeom prst="rect">
            <a:avLst/>
          </a:prstGeom>
          <a:noFill/>
          <a:ln/>
        </p:spPr>
        <p:txBody>
          <a:bodyPr wrap="none" lIns="0" tIns="0" rIns="0" bIns="0" rtlCol="0" anchor="t"/>
          <a:lstStyle/>
          <a:p>
            <a:pPr marL="0" indent="0" algn="ctr">
              <a:lnSpc>
                <a:spcPts val="5150"/>
              </a:lnSpc>
              <a:buNone/>
            </a:pPr>
            <a:r>
              <a:rPr lang="en-US" sz="2400" dirty="0">
                <a:solidFill>
                  <a:srgbClr val="484237"/>
                </a:solidFill>
                <a:latin typeface="Gelasio Semi Bold" pitchFamily="34" charset="0"/>
                <a:cs typeface="Gelasio Semi Bold" pitchFamily="34" charset="-120"/>
              </a:rPr>
              <a:t>Start of the game</a:t>
            </a:r>
            <a:endParaRPr lang="en-US" sz="2400" dirty="0"/>
          </a:p>
        </p:txBody>
      </p:sp>
      <p:sp>
        <p:nvSpPr>
          <p:cNvPr id="7" name="Text 0">
            <a:extLst>
              <a:ext uri="{FF2B5EF4-FFF2-40B4-BE49-F238E27FC236}">
                <a16:creationId xmlns:a16="http://schemas.microsoft.com/office/drawing/2014/main" id="{3FD5B4F4-6AB6-2EBD-235E-0C48C7157448}"/>
              </a:ext>
            </a:extLst>
          </p:cNvPr>
          <p:cNvSpPr/>
          <p:nvPr/>
        </p:nvSpPr>
        <p:spPr>
          <a:xfrm>
            <a:off x="6897933" y="7163616"/>
            <a:ext cx="5272802" cy="659130"/>
          </a:xfrm>
          <a:prstGeom prst="rect">
            <a:avLst/>
          </a:prstGeom>
          <a:noFill/>
          <a:ln/>
        </p:spPr>
        <p:txBody>
          <a:bodyPr wrap="none" lIns="0" tIns="0" rIns="0" bIns="0" rtlCol="0" anchor="t"/>
          <a:lstStyle/>
          <a:p>
            <a:pPr marL="0" indent="0" algn="ctr">
              <a:lnSpc>
                <a:spcPts val="5150"/>
              </a:lnSpc>
              <a:buNone/>
            </a:pPr>
            <a:r>
              <a:rPr lang="en-US" sz="2400" dirty="0">
                <a:solidFill>
                  <a:srgbClr val="484237"/>
                </a:solidFill>
                <a:latin typeface="Gelasio Semi Bold" pitchFamily="34" charset="0"/>
                <a:cs typeface="Gelasio Semi Bold" pitchFamily="34" charset="-120"/>
              </a:rPr>
              <a:t>Shooting of the bubble</a:t>
            </a:r>
            <a:endParaRPr lang="en-US" sz="2400" dirty="0"/>
          </a:p>
        </p:txBody>
      </p:sp>
    </p:spTree>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439</TotalTime>
  <Words>997</Words>
  <Application>Microsoft Office PowerPoint</Application>
  <PresentationFormat>Custom</PresentationFormat>
  <Paragraphs>141</Paragraphs>
  <Slides>13</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 Light</vt:lpstr>
      <vt:lpstr>Times New Roman</vt:lpstr>
      <vt:lpstr>Arial</vt:lpstr>
      <vt:lpstr>Calibri</vt:lpstr>
      <vt:lpstr>Gelasio</vt:lpstr>
      <vt:lpstr>Gelasio Semi Bold</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maddirala saranya</cp:lastModifiedBy>
  <cp:revision>1</cp:revision>
  <dcterms:created xsi:type="dcterms:W3CDTF">2025-06-09T16:06:30Z</dcterms:created>
  <dcterms:modified xsi:type="dcterms:W3CDTF">2025-06-12T04:44:58Z</dcterms:modified>
</cp:coreProperties>
</file>